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81"/>
  </p:notesMasterIdLst>
  <p:sldIdLst>
    <p:sldId id="257" r:id="rId2"/>
    <p:sldId id="303" r:id="rId3"/>
    <p:sldId id="334" r:id="rId4"/>
    <p:sldId id="322" r:id="rId5"/>
    <p:sldId id="323" r:id="rId6"/>
    <p:sldId id="324" r:id="rId7"/>
    <p:sldId id="325" r:id="rId8"/>
    <p:sldId id="327" r:id="rId9"/>
    <p:sldId id="326" r:id="rId10"/>
    <p:sldId id="273" r:id="rId11"/>
    <p:sldId id="261" r:id="rId12"/>
    <p:sldId id="262" r:id="rId13"/>
    <p:sldId id="263" r:id="rId14"/>
    <p:sldId id="264" r:id="rId15"/>
    <p:sldId id="265" r:id="rId16"/>
    <p:sldId id="266" r:id="rId17"/>
    <p:sldId id="318" r:id="rId18"/>
    <p:sldId id="328" r:id="rId19"/>
    <p:sldId id="319" r:id="rId20"/>
    <p:sldId id="268" r:id="rId21"/>
    <p:sldId id="269" r:id="rId22"/>
    <p:sldId id="272" r:id="rId23"/>
    <p:sldId id="304" r:id="rId24"/>
    <p:sldId id="270" r:id="rId25"/>
    <p:sldId id="276" r:id="rId26"/>
    <p:sldId id="275" r:id="rId27"/>
    <p:sldId id="305" r:id="rId28"/>
    <p:sldId id="307" r:id="rId29"/>
    <p:sldId id="278" r:id="rId30"/>
    <p:sldId id="279" r:id="rId31"/>
    <p:sldId id="277" r:id="rId32"/>
    <p:sldId id="288" r:id="rId33"/>
    <p:sldId id="289" r:id="rId34"/>
    <p:sldId id="290" r:id="rId35"/>
    <p:sldId id="280" r:id="rId36"/>
    <p:sldId id="281" r:id="rId37"/>
    <p:sldId id="282" r:id="rId38"/>
    <p:sldId id="283" r:id="rId39"/>
    <p:sldId id="308" r:id="rId40"/>
    <p:sldId id="285" r:id="rId41"/>
    <p:sldId id="286" r:id="rId42"/>
    <p:sldId id="287" r:id="rId43"/>
    <p:sldId id="291" r:id="rId44"/>
    <p:sldId id="292" r:id="rId45"/>
    <p:sldId id="293" r:id="rId46"/>
    <p:sldId id="294" r:id="rId47"/>
    <p:sldId id="295" r:id="rId48"/>
    <p:sldId id="309" r:id="rId49"/>
    <p:sldId id="296" r:id="rId50"/>
    <p:sldId id="297" r:id="rId51"/>
    <p:sldId id="316" r:id="rId52"/>
    <p:sldId id="298" r:id="rId53"/>
    <p:sldId id="329" r:id="rId54"/>
    <p:sldId id="317" r:id="rId55"/>
    <p:sldId id="335" r:id="rId56"/>
    <p:sldId id="320" r:id="rId57"/>
    <p:sldId id="339" r:id="rId58"/>
    <p:sldId id="350" r:id="rId59"/>
    <p:sldId id="340" r:id="rId60"/>
    <p:sldId id="343" r:id="rId61"/>
    <p:sldId id="344" r:id="rId62"/>
    <p:sldId id="345" r:id="rId63"/>
    <p:sldId id="351" r:id="rId64"/>
    <p:sldId id="338" r:id="rId65"/>
    <p:sldId id="299" r:id="rId66"/>
    <p:sldId id="310" r:id="rId67"/>
    <p:sldId id="353" r:id="rId68"/>
    <p:sldId id="354" r:id="rId69"/>
    <p:sldId id="355" r:id="rId70"/>
    <p:sldId id="330" r:id="rId71"/>
    <p:sldId id="356" r:id="rId72"/>
    <p:sldId id="314" r:id="rId73"/>
    <p:sldId id="347" r:id="rId74"/>
    <p:sldId id="348" r:id="rId75"/>
    <p:sldId id="349" r:id="rId76"/>
    <p:sldId id="346" r:id="rId77"/>
    <p:sldId id="311" r:id="rId78"/>
    <p:sldId id="312" r:id="rId79"/>
    <p:sldId id="313" r:id="rId8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2535" autoAdjust="0"/>
  </p:normalViewPr>
  <p:slideViewPr>
    <p:cSldViewPr snapToGrid="0">
      <p:cViewPr varScale="1">
        <p:scale>
          <a:sx n="69" d="100"/>
          <a:sy n="69" d="100"/>
        </p:scale>
        <p:origin x="756" y="6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D12D88-F77C-47F0-A199-2FF97116AF05}" type="datetimeFigureOut">
              <a:rPr lang="en-US" smtClean="0"/>
              <a:pPr/>
              <a:t>02-Feb-21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E07C00-A96E-4204-B61E-DF560A2D17B8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IN" dirty="0" smtClean="0"/>
              <a:t>Introduction</a:t>
            </a:r>
          </a:p>
          <a:p>
            <a:pPr marL="514350" indent="-514350">
              <a:buFont typeface="+mj-lt"/>
              <a:buAutoNum type="arabicPeriod"/>
            </a:pPr>
            <a:r>
              <a:rPr lang="en-IN" dirty="0" smtClean="0"/>
              <a:t>Business Objective</a:t>
            </a:r>
          </a:p>
          <a:p>
            <a:pPr marL="514350" indent="-514350">
              <a:buFont typeface="+mj-lt"/>
              <a:buAutoNum type="arabicPeriod"/>
            </a:pPr>
            <a:r>
              <a:rPr lang="en-IN" dirty="0" smtClean="0"/>
              <a:t>Data Collection</a:t>
            </a:r>
          </a:p>
          <a:p>
            <a:pPr marL="514350" indent="-514350">
              <a:buFont typeface="+mj-lt"/>
              <a:buAutoNum type="arabicPeriod"/>
            </a:pPr>
            <a:r>
              <a:rPr lang="en-IN" dirty="0" smtClean="0"/>
              <a:t>EDA / </a:t>
            </a:r>
            <a:r>
              <a:rPr lang="en-IN" dirty="0" err="1" smtClean="0"/>
              <a:t>preprocessing</a:t>
            </a:r>
            <a:endParaRPr lang="en-IN" dirty="0" smtClean="0"/>
          </a:p>
          <a:p>
            <a:pPr marL="514350" indent="-514350">
              <a:buFont typeface="+mj-lt"/>
              <a:buAutoNum type="arabicPeriod"/>
            </a:pPr>
            <a:r>
              <a:rPr lang="en-IN" dirty="0" smtClean="0"/>
              <a:t>Feature engineering</a:t>
            </a:r>
          </a:p>
          <a:p>
            <a:pPr marL="514350" indent="-514350">
              <a:buFont typeface="+mj-lt"/>
              <a:buAutoNum type="arabicPeriod"/>
            </a:pPr>
            <a:r>
              <a:rPr lang="en-IN" dirty="0" smtClean="0"/>
              <a:t>Model Building</a:t>
            </a:r>
          </a:p>
          <a:p>
            <a:pPr marL="514350" indent="-514350">
              <a:buFont typeface="+mj-lt"/>
              <a:buAutoNum type="arabicPeriod"/>
            </a:pPr>
            <a:r>
              <a:rPr lang="en-IN" dirty="0" smtClean="0"/>
              <a:t>Model Evaluation</a:t>
            </a:r>
          </a:p>
          <a:p>
            <a:pPr marL="514350" indent="-514350">
              <a:buFont typeface="+mj-lt"/>
              <a:buAutoNum type="arabicPeriod"/>
            </a:pPr>
            <a:r>
              <a:rPr lang="en-IN" dirty="0" smtClean="0"/>
              <a:t>Feedback</a:t>
            </a:r>
          </a:p>
          <a:p>
            <a:pPr marL="514350" indent="-514350">
              <a:buFont typeface="+mj-lt"/>
              <a:buAutoNum type="arabicPeriod"/>
            </a:pPr>
            <a:r>
              <a:rPr lang="en-IN" dirty="0" smtClean="0"/>
              <a:t>Deployment</a:t>
            </a:r>
          </a:p>
          <a:p>
            <a:pPr marL="514350" indent="-514350">
              <a:buFont typeface="+mj-lt"/>
              <a:buAutoNum type="arabicPeriod"/>
            </a:pPr>
            <a:r>
              <a:rPr lang="en-IN" dirty="0" smtClean="0"/>
              <a:t>Feedback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5F8C98-009B-4A67-B074-A439C328B289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E07C00-A96E-4204-B61E-DF560A2D17B8}" type="slidenum">
              <a:rPr lang="en-US" smtClean="0"/>
              <a:pPr/>
              <a:t>63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033A9C-E161-4246-BDA5-E6724EFE3C8D}" type="slidenum">
              <a:rPr lang="en-US" smtClean="0"/>
              <a:pPr/>
              <a:t>68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AFF280-1540-4A98-B38D-6987528CA425}" type="datetimeFigureOut">
              <a:rPr lang="en-US" smtClean="0"/>
              <a:pPr/>
              <a:t>02-Feb-21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226D4-1B78-44AE-89E7-51E4D5F14CC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11902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AFF280-1540-4A98-B38D-6987528CA425}" type="datetimeFigureOut">
              <a:rPr lang="en-US" smtClean="0"/>
              <a:pPr/>
              <a:t>02-Feb-21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226D4-1B78-44AE-89E7-51E4D5F14CC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98122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AFF280-1540-4A98-B38D-6987528CA425}" type="datetimeFigureOut">
              <a:rPr lang="en-US" smtClean="0"/>
              <a:pPr/>
              <a:t>02-Feb-21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226D4-1B78-44AE-89E7-51E4D5F14CC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435186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AFF280-1540-4A98-B38D-6987528CA425}" type="datetimeFigureOut">
              <a:rPr lang="en-US" smtClean="0"/>
              <a:pPr/>
              <a:t>02-Feb-21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226D4-1B78-44AE-89E7-51E4D5F14CC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0834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AFF280-1540-4A98-B38D-6987528CA425}" type="datetimeFigureOut">
              <a:rPr lang="en-US" smtClean="0"/>
              <a:pPr/>
              <a:t>02-Feb-21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226D4-1B78-44AE-89E7-51E4D5F14CC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207753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AFF280-1540-4A98-B38D-6987528CA425}" type="datetimeFigureOut">
              <a:rPr lang="en-US" smtClean="0"/>
              <a:pPr/>
              <a:t>02-Feb-21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226D4-1B78-44AE-89E7-51E4D5F14CC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97343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AFF280-1540-4A98-B38D-6987528CA425}" type="datetimeFigureOut">
              <a:rPr lang="en-US" smtClean="0"/>
              <a:pPr/>
              <a:t>02-Feb-21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226D4-1B78-44AE-89E7-51E4D5F14CC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733359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AFF280-1540-4A98-B38D-6987528CA425}" type="datetimeFigureOut">
              <a:rPr lang="en-US" smtClean="0"/>
              <a:pPr/>
              <a:t>02-Feb-21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226D4-1B78-44AE-89E7-51E4D5F14CC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20184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AFF280-1540-4A98-B38D-6987528CA425}" type="datetimeFigureOut">
              <a:rPr lang="en-US" smtClean="0"/>
              <a:pPr/>
              <a:t>02-Feb-21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226D4-1B78-44AE-89E7-51E4D5F14CC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56446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AFF280-1540-4A98-B38D-6987528CA425}" type="datetimeFigureOut">
              <a:rPr lang="en-US" smtClean="0"/>
              <a:pPr/>
              <a:t>02-Feb-21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226D4-1B78-44AE-89E7-51E4D5F14CC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81029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AFF280-1540-4A98-B38D-6987528CA425}" type="datetimeFigureOut">
              <a:rPr lang="en-US" smtClean="0"/>
              <a:pPr/>
              <a:t>02-Feb-21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226D4-1B78-44AE-89E7-51E4D5F14CC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5289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AFF280-1540-4A98-B38D-6987528CA425}" type="datetimeFigureOut">
              <a:rPr lang="en-US" smtClean="0"/>
              <a:pPr/>
              <a:t>02-Feb-21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226D4-1B78-44AE-89E7-51E4D5F14CC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21030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AFF280-1540-4A98-B38D-6987528CA425}" type="datetimeFigureOut">
              <a:rPr lang="en-US" smtClean="0"/>
              <a:pPr/>
              <a:t>02-Feb-21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226D4-1B78-44AE-89E7-51E4D5F14CC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27425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AFF280-1540-4A98-B38D-6987528CA425}" type="datetimeFigureOut">
              <a:rPr lang="en-US" smtClean="0"/>
              <a:pPr/>
              <a:t>02-Feb-21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226D4-1B78-44AE-89E7-51E4D5F14CC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09888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AFF280-1540-4A98-B38D-6987528CA425}" type="datetimeFigureOut">
              <a:rPr lang="en-US" smtClean="0"/>
              <a:pPr/>
              <a:t>02-Feb-21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226D4-1B78-44AE-89E7-51E4D5F14CC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95071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AFF280-1540-4A98-B38D-6987528CA425}" type="datetimeFigureOut">
              <a:rPr lang="en-US" smtClean="0"/>
              <a:pPr/>
              <a:t>02-Feb-21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226D4-1B78-44AE-89E7-51E4D5F14CC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20948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AFF280-1540-4A98-B38D-6987528CA425}" type="datetimeFigureOut">
              <a:rPr lang="en-US" smtClean="0"/>
              <a:pPr/>
              <a:t>02-Feb-21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6F2226D4-1B78-44AE-89E7-51E4D5F14CC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377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5501" y="155644"/>
            <a:ext cx="8824338" cy="3984556"/>
          </a:xfrm>
        </p:spPr>
        <p:txBody>
          <a:bodyPr/>
          <a:lstStyle/>
          <a:p>
            <a:pPr algn="ctr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Hotel Reviews Classification</a:t>
            </a:r>
            <a:b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dirty="0" smtClean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smtClean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Submitted to</a:t>
            </a:r>
            <a:r>
              <a:rPr lang="en-US" sz="3600" dirty="0" smtClean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3600" dirty="0" smtClean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600" dirty="0" smtClean="0">
                <a:solidFill>
                  <a:srgbClr val="0070C0"/>
                </a:solidFill>
                <a:latin typeface="Impact" pitchFamily="34" charset="0"/>
                <a:cs typeface="Times New Roman" panose="02020603050405020304" pitchFamily="18" charset="0"/>
              </a:rPr>
              <a:t>EXCEL</a:t>
            </a:r>
            <a:r>
              <a:rPr lang="en-US" sz="3600" dirty="0" smtClean="0">
                <a:solidFill>
                  <a:schemeClr val="accent5"/>
                </a:solidFill>
                <a:latin typeface="Impact" pitchFamily="34" charset="0"/>
                <a:cs typeface="Times New Roman" panose="02020603050405020304" pitchFamily="18" charset="0"/>
              </a:rPr>
              <a:t>R</a:t>
            </a:r>
            <a:r>
              <a:rPr lang="en-US" sz="3600" dirty="0" smtClean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3600" dirty="0" smtClean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800" i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Raising Excellence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7143" y="4751224"/>
            <a:ext cx="7766936" cy="1834401"/>
          </a:xfrm>
        </p:spPr>
        <p:txBody>
          <a:bodyPr>
            <a:normAutofit lnSpcReduction="10000"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Mentors :-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Vinod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Sir&amp;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Munmun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Mam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Start date:- 12/10/2020</a:t>
            </a:r>
          </a:p>
          <a:p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End date:- 30/11/2020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Team </a:t>
            </a:r>
            <a:r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Name : 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G3 - The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Blackholes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Alok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N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Ashish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N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Pooja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N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Manthan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N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Yogesh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N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Shakila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143901" y="1728279"/>
            <a:ext cx="8716704" cy="164721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400" b="0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1597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EXPLORATORY DATA ANALYSIS(EDA)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Exploring data to the deep 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659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2547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Dataset Details – Train and Test data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132764"/>
            <a:ext cx="10515600" cy="5044199"/>
          </a:xfrm>
        </p:spPr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Features / Variable / Columns : ID , Reviews , Rating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(absent in Test data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Dimensions of Train data = 14343 rows X 3 columns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Dimensions of Test data = 6148 rows X 2 columns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No missing values</a:t>
            </a:r>
          </a:p>
          <a:p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Features / Variable / Columns : ID , Reviews , Rating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Dimensions of Train data = 14343 rows X 3 columns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No missing values</a:t>
            </a:r>
          </a:p>
          <a:p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No duplicate reviews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55589"/>
            <a:ext cx="6303523" cy="3120364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pic>
      <p:pic>
        <p:nvPicPr>
          <p:cNvPr id="7" name="Picture 2" descr="C:\Users\Admin\OneDrive\Pictures\Screenshots\2020-11-23 (12)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538943" y="2710695"/>
            <a:ext cx="5241253" cy="3646449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616782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9443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Number of reviews for each rating </a:t>
            </a:r>
            <a:br>
              <a:rPr lang="en-US" dirty="0" smtClean="0"/>
            </a:b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3366252"/>
              </p:ext>
            </p:extLst>
          </p:nvPr>
        </p:nvGraphicFramePr>
        <p:xfrm>
          <a:off x="1609271" y="1211311"/>
          <a:ext cx="2538486" cy="255213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69243">
                  <a:extLst>
                    <a:ext uri="{9D8B030D-6E8A-4147-A177-3AD203B41FA5}">
                      <a16:colId xmlns:a16="http://schemas.microsoft.com/office/drawing/2014/main" val="3478409725"/>
                    </a:ext>
                  </a:extLst>
                </a:gridCol>
                <a:gridCol w="1269243">
                  <a:extLst>
                    <a:ext uri="{9D8B030D-6E8A-4147-A177-3AD203B41FA5}">
                      <a16:colId xmlns:a16="http://schemas.microsoft.com/office/drawing/2014/main" val="177068441"/>
                    </a:ext>
                  </a:extLst>
                </a:gridCol>
              </a:tblGrid>
              <a:tr h="661664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Ratings  5 levels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No. of reviews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2475414"/>
                  </a:ext>
                </a:extLst>
              </a:tr>
              <a:tr h="37809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6436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5294642"/>
                  </a:ext>
                </a:extLst>
              </a:tr>
              <a:tr h="37809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4172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9630262"/>
                  </a:ext>
                </a:extLst>
              </a:tr>
              <a:tr h="37809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1510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6430244"/>
                  </a:ext>
                </a:extLst>
              </a:tr>
              <a:tr h="37809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1248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5446747"/>
                  </a:ext>
                </a:extLst>
              </a:tr>
              <a:tr h="37809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977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1829259"/>
                  </a:ext>
                </a:extLst>
              </a:tr>
            </a:tbl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727" y="3796105"/>
            <a:ext cx="4683163" cy="2906252"/>
          </a:xfrm>
          <a:prstGeom prst="rect">
            <a:avLst/>
          </a:prstGeom>
        </p:spPr>
      </p:pic>
      <p:pic>
        <p:nvPicPr>
          <p:cNvPr id="1026" name="Picture 2" descr="C:\Users\Admin\Desktop\3_rate_bar.png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5382147" y="3527764"/>
            <a:ext cx="5104762" cy="3330236"/>
          </a:xfrm>
          <a:prstGeom prst="rect">
            <a:avLst/>
          </a:prstGeom>
          <a:noFill/>
        </p:spPr>
      </p:pic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3366252"/>
              </p:ext>
            </p:extLst>
          </p:nvPr>
        </p:nvGraphicFramePr>
        <p:xfrm>
          <a:off x="7063246" y="1548537"/>
          <a:ext cx="2538486" cy="179594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69243">
                  <a:extLst>
                    <a:ext uri="{9D8B030D-6E8A-4147-A177-3AD203B41FA5}">
                      <a16:colId xmlns:a16="http://schemas.microsoft.com/office/drawing/2014/main" val="3478409725"/>
                    </a:ext>
                  </a:extLst>
                </a:gridCol>
                <a:gridCol w="1269243">
                  <a:extLst>
                    <a:ext uri="{9D8B030D-6E8A-4147-A177-3AD203B41FA5}">
                      <a16:colId xmlns:a16="http://schemas.microsoft.com/office/drawing/2014/main" val="177068441"/>
                    </a:ext>
                  </a:extLst>
                </a:gridCol>
              </a:tblGrid>
              <a:tr h="661664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Ratings 3 levels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No. of reviews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2475414"/>
                  </a:ext>
                </a:extLst>
              </a:tr>
              <a:tr h="37809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3High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10608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6430244"/>
                  </a:ext>
                </a:extLst>
              </a:tr>
              <a:tr h="37809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2Medium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2225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5446747"/>
                  </a:ext>
                </a:extLst>
              </a:tr>
              <a:tr h="37809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1Low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1510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18292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81536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482221"/>
          </a:xfrm>
        </p:spPr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609601"/>
            <a:ext cx="8596668" cy="5431762"/>
          </a:xfrm>
        </p:spPr>
        <p:txBody>
          <a:bodyPr>
            <a:normAutofit/>
          </a:bodyPr>
          <a:lstStyle/>
          <a:p>
            <a:r>
              <a:rPr lang="en-US" sz="2400" dirty="0" smtClean="0"/>
              <a:t>Proportion of Ratings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3" y="1705970"/>
            <a:ext cx="4768124" cy="4335392"/>
          </a:xfrm>
          <a:prstGeom prst="rect">
            <a:avLst/>
          </a:prstGeom>
        </p:spPr>
      </p:pic>
      <p:pic>
        <p:nvPicPr>
          <p:cNvPr id="2050" name="Picture 2" descr="C:\Users\Admin\Desktop\3_rate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472619" y="1766110"/>
            <a:ext cx="4495800" cy="4318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82790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937098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Review length for 5-level and 3-level ratings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3" y="1755362"/>
            <a:ext cx="5704011" cy="4286000"/>
          </a:xfrm>
          <a:prstGeom prst="rect">
            <a:avLst/>
          </a:prstGeom>
        </p:spPr>
      </p:pic>
      <p:pic>
        <p:nvPicPr>
          <p:cNvPr id="5" name="Picture 2" descr="C:\Users\Admin\Desktop\length.png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6278444" y="1945532"/>
            <a:ext cx="5080000" cy="400286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740771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68322"/>
          </a:xfrm>
        </p:spPr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269243"/>
            <a:ext cx="8596668" cy="4772120"/>
          </a:xfrm>
        </p:spPr>
        <p:txBody>
          <a:bodyPr/>
          <a:lstStyle/>
          <a:p>
            <a:r>
              <a:rPr lang="en-US" dirty="0" smtClean="0"/>
              <a:t>From previous graph it can be seen that graph is very close signifying that average difference of text length between all the rating is very small.</a:t>
            </a:r>
          </a:p>
          <a:p>
            <a:r>
              <a:rPr lang="en-US" dirty="0"/>
              <a:t>The average size of a review is ~700 characters.</a:t>
            </a:r>
          </a:p>
          <a:p>
            <a:r>
              <a:rPr lang="en-US" dirty="0"/>
              <a:t>There are some really big reviews in this dataset, mostly about 3+ </a:t>
            </a:r>
            <a:r>
              <a:rPr lang="en-US" dirty="0" smtClean="0"/>
              <a:t> </a:t>
            </a:r>
            <a:r>
              <a:rPr lang="en-US" dirty="0"/>
              <a:t>ratings</a:t>
            </a:r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8177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577755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TEXT PRE-PROCESSING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514901"/>
            <a:ext cx="8596668" cy="4526461"/>
          </a:xfrm>
        </p:spPr>
        <p:txBody>
          <a:bodyPr/>
          <a:lstStyle/>
          <a:p>
            <a:r>
              <a:rPr lang="en-US" dirty="0" smtClean="0"/>
              <a:t>Text pre-processing is the most important step before further exploring a text data. It removes unwanted and unnecessary texts. </a:t>
            </a:r>
          </a:p>
          <a:p>
            <a:pPr>
              <a:buNone/>
            </a:pPr>
            <a:r>
              <a:rPr lang="en-US" sz="2000" b="1" dirty="0" smtClean="0"/>
              <a:t>Following text pre-processing steps were included:</a:t>
            </a:r>
          </a:p>
          <a:p>
            <a:r>
              <a:rPr lang="en-US" dirty="0" smtClean="0"/>
              <a:t>Converting to lower case</a:t>
            </a:r>
          </a:p>
          <a:p>
            <a:r>
              <a:rPr lang="en-US" dirty="0"/>
              <a:t> replace </a:t>
            </a:r>
            <a:r>
              <a:rPr lang="en-US" dirty="0" err="1"/>
              <a:t>n't</a:t>
            </a:r>
            <a:r>
              <a:rPr lang="en-US" dirty="0"/>
              <a:t> and '</a:t>
            </a:r>
            <a:r>
              <a:rPr lang="en-US" dirty="0" err="1"/>
              <a:t>nt</a:t>
            </a:r>
            <a:r>
              <a:rPr lang="en-US" dirty="0"/>
              <a:t> with </a:t>
            </a:r>
            <a:r>
              <a:rPr lang="en-US" dirty="0" smtClean="0"/>
              <a:t>not (replacing contractions)</a:t>
            </a:r>
          </a:p>
          <a:p>
            <a:r>
              <a:rPr lang="en-US" dirty="0" smtClean="0"/>
              <a:t>Removing stop words by creating some new custom stop words.</a:t>
            </a:r>
          </a:p>
          <a:p>
            <a:r>
              <a:rPr lang="en-US" dirty="0" smtClean="0"/>
              <a:t>Remove punctuations</a:t>
            </a:r>
          </a:p>
          <a:p>
            <a:r>
              <a:rPr lang="en-US" dirty="0" smtClean="0"/>
              <a:t>Remove tags</a:t>
            </a:r>
          </a:p>
          <a:p>
            <a:r>
              <a:rPr lang="en-US" dirty="0" smtClean="0"/>
              <a:t>Remove special characters and digits</a:t>
            </a:r>
          </a:p>
          <a:p>
            <a:r>
              <a:rPr lang="en-US" dirty="0" smtClean="0"/>
              <a:t>Lemmatization – reducing words to their root words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6992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849549"/>
          </a:xfrm>
        </p:spPr>
        <p:txBody>
          <a:bodyPr/>
          <a:lstStyle/>
          <a:p>
            <a:r>
              <a:rPr lang="en-IN" dirty="0" smtClean="0"/>
              <a:t>Creating a list of customized </a:t>
            </a:r>
            <a:r>
              <a:rPr lang="en-IN" dirty="0" err="1" smtClean="0"/>
              <a:t>stopwords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517515"/>
            <a:ext cx="8596668" cy="4523847"/>
          </a:xfrm>
        </p:spPr>
        <p:txBody>
          <a:bodyPr/>
          <a:lstStyle/>
          <a:p>
            <a:pPr fontAlgn="base"/>
            <a:r>
              <a:rPr lang="en-US" dirty="0" smtClean="0"/>
              <a:t>First list of </a:t>
            </a:r>
            <a:r>
              <a:rPr lang="en-US" dirty="0" err="1" smtClean="0"/>
              <a:t>customed</a:t>
            </a:r>
            <a:r>
              <a:rPr lang="en-US" dirty="0" smtClean="0"/>
              <a:t> </a:t>
            </a:r>
            <a:r>
              <a:rPr lang="en-US" dirty="0" err="1" smtClean="0"/>
              <a:t>stopwords</a:t>
            </a:r>
            <a:endParaRPr lang="en-US" dirty="0" smtClean="0"/>
          </a:p>
          <a:p>
            <a:pPr lvl="1" fontAlgn="base"/>
            <a:r>
              <a:rPr lang="en-US" dirty="0" err="1" smtClean="0"/>
              <a:t>new_words</a:t>
            </a:r>
            <a:r>
              <a:rPr lang="en-US" dirty="0" smtClean="0"/>
              <a:t> = ['n', "</a:t>
            </a:r>
            <a:r>
              <a:rPr lang="en-US" dirty="0" err="1" smtClean="0"/>
              <a:t>th","hotel</a:t>
            </a:r>
            <a:r>
              <a:rPr lang="en-US" dirty="0" smtClean="0"/>
              <a:t>“, 'rooms', 'restaurant‘]</a:t>
            </a:r>
          </a:p>
          <a:p>
            <a:pPr fontAlgn="base"/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Second list of </a:t>
            </a:r>
            <a:r>
              <a:rPr lang="en-US" dirty="0" err="1" smtClean="0"/>
              <a:t>customed</a:t>
            </a:r>
            <a:r>
              <a:rPr lang="en-US" dirty="0" smtClean="0"/>
              <a:t> </a:t>
            </a:r>
            <a:r>
              <a:rPr lang="en-US" dirty="0" err="1" smtClean="0"/>
              <a:t>stopwords</a:t>
            </a:r>
            <a:endParaRPr lang="en-US" dirty="0" smtClean="0"/>
          </a:p>
          <a:p>
            <a:pPr lvl="1" fontAlgn="base"/>
            <a:r>
              <a:rPr lang="en-US" dirty="0" err="1" smtClean="0"/>
              <a:t>new_words</a:t>
            </a:r>
            <a:r>
              <a:rPr lang="en-US" dirty="0" smtClean="0"/>
              <a:t> = ['n',"th","hotel",'hotels','room','rooms','restaurant','restaurants','e','ca','nd','wo','el','etc‘]</a:t>
            </a:r>
          </a:p>
          <a:p>
            <a:pPr lvl="1" fontAlgn="base"/>
            <a:r>
              <a:rPr lang="en-US" dirty="0" smtClean="0"/>
              <a:t>All these words appeared at least 100 times in the corpus </a:t>
            </a:r>
          </a:p>
          <a:p>
            <a:pPr fontAlgn="base"/>
            <a:r>
              <a:rPr lang="en-US" dirty="0" smtClean="0"/>
              <a:t>Removed plurals – since were not lemmatized and were not removed in the first instance</a:t>
            </a:r>
          </a:p>
          <a:p>
            <a:pPr fontAlgn="base"/>
            <a:r>
              <a:rPr lang="en-IN" dirty="0" smtClean="0"/>
              <a:t>Expanding of contractions – </a:t>
            </a:r>
            <a:r>
              <a:rPr lang="en-IN" dirty="0" err="1" smtClean="0"/>
              <a:t>n’t</a:t>
            </a:r>
            <a:r>
              <a:rPr lang="en-IN" dirty="0" smtClean="0"/>
              <a:t> and ‘</a:t>
            </a:r>
            <a:r>
              <a:rPr lang="en-IN" dirty="0" err="1" smtClean="0"/>
              <a:t>nt</a:t>
            </a:r>
            <a:r>
              <a:rPr lang="en-IN" dirty="0" smtClean="0"/>
              <a:t> were replaced by ‘not’</a:t>
            </a:r>
          </a:p>
          <a:p>
            <a:pPr lvl="1" fontAlgn="base"/>
            <a:r>
              <a:rPr lang="en-IN" dirty="0" smtClean="0"/>
              <a:t>Since word ‘not’ is important for analysis , it was removed from list of </a:t>
            </a:r>
            <a:r>
              <a:rPr lang="en-IN" dirty="0" err="1" smtClean="0"/>
              <a:t>stopwords</a:t>
            </a:r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5972" y="415047"/>
            <a:ext cx="8596668" cy="1452664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Checking words with full reviews </a:t>
            </a:r>
            <a:br>
              <a:rPr lang="en-IN" dirty="0" smtClean="0"/>
            </a:br>
            <a:r>
              <a:rPr lang="en-IN" sz="2200" dirty="0" smtClean="0"/>
              <a:t>To know the context where and when used</a:t>
            </a:r>
            <a:br>
              <a:rPr lang="en-IN" sz="2200" dirty="0" smtClean="0"/>
            </a:br>
            <a:r>
              <a:rPr lang="en-IN" sz="2200" dirty="0" smtClean="0"/>
              <a:t>Here, great location used in Rating-2, even though location is great, services are not good</a:t>
            </a:r>
            <a:br>
              <a:rPr lang="en-IN" sz="2200" dirty="0" smtClean="0"/>
            </a:br>
            <a:endParaRPr lang="en-US" sz="2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5363" name="Picture 3" descr="C:\Users\Admin\Desktop\excel-reviews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9295" y="1935806"/>
            <a:ext cx="9671857" cy="474709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74451"/>
          </a:xfrm>
        </p:spPr>
        <p:txBody>
          <a:bodyPr/>
          <a:lstStyle/>
          <a:p>
            <a:r>
              <a:rPr lang="en-IN" dirty="0" smtClean="0"/>
              <a:t>Finding frequency of words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566153"/>
            <a:ext cx="8596668" cy="4475209"/>
          </a:xfrm>
        </p:spPr>
        <p:txBody>
          <a:bodyPr>
            <a:normAutofit/>
          </a:bodyPr>
          <a:lstStyle/>
          <a:p>
            <a:pPr fontAlgn="base"/>
            <a:r>
              <a:rPr lang="en-US" dirty="0" smtClean="0"/>
              <a:t>Created a </a:t>
            </a:r>
            <a:r>
              <a:rPr lang="en-US" dirty="0" err="1" smtClean="0"/>
              <a:t>clean_review_list</a:t>
            </a:r>
            <a:r>
              <a:rPr lang="en-US" dirty="0" smtClean="0"/>
              <a:t> and split it into words</a:t>
            </a:r>
          </a:p>
          <a:p>
            <a:pPr lvl="1" fontAlgn="base"/>
            <a:r>
              <a:rPr lang="en-US" dirty="0" smtClean="0"/>
              <a:t>13,68,889 words are present (includes repetition of  words as well)</a:t>
            </a:r>
          </a:p>
          <a:p>
            <a:pPr fontAlgn="base"/>
            <a:r>
              <a:rPr lang="en-US" dirty="0" smtClean="0"/>
              <a:t>Found unique words </a:t>
            </a:r>
          </a:p>
          <a:p>
            <a:pPr lvl="1" fontAlgn="base"/>
            <a:r>
              <a:rPr lang="en-US" dirty="0" smtClean="0"/>
              <a:t>37,558</a:t>
            </a:r>
          </a:p>
          <a:p>
            <a:pPr fontAlgn="base"/>
            <a:r>
              <a:rPr lang="en-US" dirty="0" smtClean="0"/>
              <a:t>Words appeared only once in our dataset, hence not included</a:t>
            </a:r>
          </a:p>
          <a:p>
            <a:pPr lvl="1" fontAlgn="base"/>
            <a:r>
              <a:rPr lang="en-US" dirty="0" smtClean="0"/>
              <a:t>18606</a:t>
            </a:r>
          </a:p>
          <a:p>
            <a:r>
              <a:rPr lang="en-US" dirty="0" smtClean="0">
                <a:cs typeface="Times New Roman" pitchFamily="18" charset="0"/>
              </a:rPr>
              <a:t>Of these 37,558 unique words.</a:t>
            </a:r>
          </a:p>
          <a:p>
            <a:pPr lvl="1"/>
            <a:r>
              <a:rPr lang="en-US" dirty="0" smtClean="0">
                <a:cs typeface="Times New Roman" pitchFamily="18" charset="0"/>
              </a:rPr>
              <a:t>There are 5779 words with frequency &gt;=15</a:t>
            </a:r>
          </a:p>
          <a:p>
            <a:pPr lvl="1"/>
            <a:r>
              <a:rPr lang="en-US" dirty="0" smtClean="0">
                <a:cs typeface="Times New Roman" pitchFamily="18" charset="0"/>
              </a:rPr>
              <a:t>There are 2913 words with frequency &gt;=50</a:t>
            </a:r>
          </a:p>
          <a:p>
            <a:pPr lvl="1"/>
            <a:r>
              <a:rPr lang="en-US" dirty="0" smtClean="0">
                <a:cs typeface="Times New Roman" pitchFamily="18" charset="0"/>
              </a:rPr>
              <a:t>There are 1860 (5%) words with frequency &gt;=100 </a:t>
            </a:r>
          </a:p>
          <a:p>
            <a:r>
              <a:rPr lang="en-IN" dirty="0" smtClean="0">
                <a:cs typeface="Times New Roman" pitchFamily="18" charset="0"/>
              </a:rPr>
              <a:t>After trying various number of words, it was found that 3000 words were better for model building (</a:t>
            </a:r>
            <a:r>
              <a:rPr lang="en-IN" dirty="0" err="1" smtClean="0">
                <a:cs typeface="Times New Roman" pitchFamily="18" charset="0"/>
              </a:rPr>
              <a:t>max_features</a:t>
            </a:r>
            <a:r>
              <a:rPr lang="en-IN" dirty="0" smtClean="0">
                <a:cs typeface="Times New Roman" pitchFamily="18" charset="0"/>
              </a:rPr>
              <a:t>=3000)</a:t>
            </a:r>
            <a:endParaRPr lang="en-US" dirty="0" smtClean="0">
              <a:cs typeface="Times New Roman" pitchFamily="18" charset="0"/>
            </a:endParaRPr>
          </a:p>
          <a:p>
            <a:pPr>
              <a:buNone/>
            </a:pPr>
            <a:endParaRPr lang="en-US" dirty="0" smtClean="0">
              <a:cs typeface="Times New Roman" pitchFamily="18" charset="0"/>
            </a:endParaRPr>
          </a:p>
          <a:p>
            <a:pPr>
              <a:buNone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4000" dirty="0" smtClean="0"/>
              <a:t>Business Objective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q"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Attributes considered by travelers while choosing hotels</a:t>
            </a:r>
          </a:p>
          <a:p>
            <a:pPr>
              <a:buFont typeface="Wingdings" pitchFamily="2" charset="2"/>
              <a:buChar char="q"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Positive and negative experiences shared by them</a:t>
            </a:r>
          </a:p>
          <a:p>
            <a:pPr>
              <a:buFont typeface="Wingdings" pitchFamily="2" charset="2"/>
              <a:buChar char="q"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Which elements influence more in hotel selection</a:t>
            </a:r>
          </a:p>
          <a:p>
            <a:pPr lvl="1">
              <a:buFont typeface="Wingdings" pitchFamily="2" charset="2"/>
              <a:buChar char="q"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How these influence brand image</a:t>
            </a:r>
          </a:p>
          <a:p>
            <a:pPr>
              <a:buFont typeface="Wingdings" pitchFamily="2" charset="2"/>
              <a:buChar char="q"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Predict the ratings based on reviews</a:t>
            </a:r>
          </a:p>
          <a:p>
            <a:pPr>
              <a:buFont typeface="Wingdings" pitchFamily="2" charset="2"/>
              <a:buChar char="q"/>
            </a:pPr>
            <a:endParaRPr lang="en-IN" sz="24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What influences a customer when choosing a hotel?</a:t>
            </a:r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COMBINING THE RATINGS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741251"/>
            <a:ext cx="8596668" cy="4300111"/>
          </a:xfrm>
        </p:spPr>
        <p:txBody>
          <a:bodyPr>
            <a:normAutofit/>
          </a:bodyPr>
          <a:lstStyle/>
          <a:p>
            <a:r>
              <a:rPr lang="en-US" dirty="0" smtClean="0"/>
              <a:t>The dataset seems to be </a:t>
            </a:r>
            <a:r>
              <a:rPr lang="en-US" b="1" dirty="0" smtClean="0"/>
              <a:t>highly imbalanced</a:t>
            </a:r>
            <a:r>
              <a:rPr lang="en-US" dirty="0" smtClean="0"/>
              <a:t>, this might turn out to be a problem in model building, we will have to take steps which can make the model balanced</a:t>
            </a:r>
            <a:endParaRPr lang="en-US" dirty="0"/>
          </a:p>
          <a:p>
            <a:r>
              <a:rPr lang="en-US" dirty="0"/>
              <a:t>Or we can try to form 3 classes:</a:t>
            </a:r>
          </a:p>
          <a:p>
            <a:endParaRPr lang="en-IN" dirty="0" smtClean="0"/>
          </a:p>
          <a:p>
            <a:endParaRPr lang="en-IN" dirty="0" smtClean="0"/>
          </a:p>
          <a:p>
            <a:endParaRPr lang="en-IN" dirty="0" smtClean="0"/>
          </a:p>
          <a:p>
            <a:endParaRPr lang="en-IN" dirty="0" smtClean="0"/>
          </a:p>
          <a:p>
            <a:r>
              <a:rPr lang="en-IN" dirty="0" smtClean="0"/>
              <a:t>Since after predicting for 5 –level ratings , the ratings 2,3,4 , were showing low accuracy and F1 macro ( F1, recall, etc) scores, so combined into 3 level ratings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1642893" y="3297496"/>
          <a:ext cx="4064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Old</a:t>
                      </a:r>
                      <a:r>
                        <a:rPr lang="en-IN" baseline="0" dirty="0" smtClean="0"/>
                        <a:t>   </a:t>
                      </a:r>
                      <a:r>
                        <a:rPr lang="en-IN" dirty="0" smtClean="0"/>
                        <a:t> Ratings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New Ratings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1 and 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1Low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2Medium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4 and 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3High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60309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37745"/>
            <a:ext cx="8596668" cy="1070042"/>
          </a:xfrm>
        </p:spPr>
        <p:txBody>
          <a:bodyPr>
            <a:normAutofit/>
          </a:bodyPr>
          <a:lstStyle/>
          <a:p>
            <a:r>
              <a:rPr lang="en-IN" dirty="0" smtClean="0"/>
              <a:t>New 3 level ratings and Cleaned text</a:t>
            </a:r>
            <a:br>
              <a:rPr lang="en-IN" dirty="0" smtClean="0"/>
            </a:br>
            <a:r>
              <a:rPr lang="en-IN" sz="2700" dirty="0" smtClean="0"/>
              <a:t>used in  further analysis</a:t>
            </a:r>
            <a:endParaRPr lang="en-US" sz="27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C:\Users\Admin\OneDrive\Pictures\Screenshots\2020-12-01 (12)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20700" y="1612900"/>
            <a:ext cx="10071100" cy="48133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363609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N-GRAM ANALYSIS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Exploring </a:t>
            </a:r>
            <a:r>
              <a:rPr lang="en-US" dirty="0" err="1" smtClean="0"/>
              <a:t>Uni</a:t>
            </a:r>
            <a:r>
              <a:rPr lang="en-US" dirty="0" smtClean="0"/>
              <a:t>-grams, Bi-grams and Tri-grams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5549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Unigrams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 descr="C:\Users\Admin\OneDrive\Pictures\Screenshots\2020-11-30 (23)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46547" y="583660"/>
            <a:ext cx="10020300" cy="542587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905301"/>
          </a:xfrm>
        </p:spPr>
        <p:txBody>
          <a:bodyPr/>
          <a:lstStyle/>
          <a:p>
            <a:r>
              <a:rPr lang="en-US" dirty="0" smtClean="0"/>
              <a:t>BI-GRAMS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514901"/>
            <a:ext cx="8596668" cy="4526461"/>
          </a:xfrm>
        </p:spPr>
        <p:txBody>
          <a:bodyPr/>
          <a:lstStyle/>
          <a:p>
            <a:r>
              <a:rPr lang="en-US" dirty="0"/>
              <a:t>A </a:t>
            </a:r>
            <a:r>
              <a:rPr lang="en-US" b="1" dirty="0" smtClean="0"/>
              <a:t>bigram</a:t>
            </a:r>
            <a:r>
              <a:rPr lang="en-US" dirty="0"/>
              <a:t> is a sequence of two adjacent elements from a </a:t>
            </a:r>
            <a:r>
              <a:rPr lang="en-US" dirty="0" smtClean="0"/>
              <a:t>string</a:t>
            </a:r>
            <a:r>
              <a:rPr lang="en-US" dirty="0"/>
              <a:t> of tokens, which are typically letters, syllables, or words. </a:t>
            </a:r>
            <a:endParaRPr lang="en-US" dirty="0" smtClean="0"/>
          </a:p>
          <a:p>
            <a:r>
              <a:rPr lang="en-US" dirty="0" smtClean="0"/>
              <a:t>A </a:t>
            </a:r>
            <a:r>
              <a:rPr lang="en-US" dirty="0"/>
              <a:t>bigram is an </a:t>
            </a:r>
            <a:r>
              <a:rPr lang="en-US" i="1" dirty="0"/>
              <a:t>n</a:t>
            </a:r>
            <a:r>
              <a:rPr lang="en-US" dirty="0"/>
              <a:t>-gram for </a:t>
            </a:r>
            <a:r>
              <a:rPr lang="en-US" i="1" dirty="0"/>
              <a:t>n</a:t>
            </a:r>
            <a:r>
              <a:rPr lang="en-US" dirty="0"/>
              <a:t>=2. The frequency distribution of every bigram in a string is commonly used for simple statistical analysis of text in many applications, including in computational linguistics, cryptography, speech recognition, and so on</a:t>
            </a:r>
            <a:r>
              <a:rPr lang="en-US" dirty="0" smtClean="0"/>
              <a:t>.</a:t>
            </a:r>
          </a:p>
          <a:p>
            <a:r>
              <a:rPr lang="en-US" dirty="0" smtClean="0"/>
              <a:t>In next slide it can be seen that rating-1 reviews contains mostly ‘not’ like (not worth, not recommended, not good )pairs </a:t>
            </a:r>
            <a:r>
              <a:rPr lang="en-US" dirty="0"/>
              <a:t>that can be describing bad characteristics about hotel</a:t>
            </a:r>
            <a:r>
              <a:rPr lang="en-US" dirty="0" smtClean="0"/>
              <a:t>.</a:t>
            </a:r>
          </a:p>
          <a:p>
            <a:r>
              <a:rPr lang="en-US" dirty="0" smtClean="0"/>
              <a:t>Rating-3 reviews have </a:t>
            </a:r>
            <a:r>
              <a:rPr lang="en-US" dirty="0"/>
              <a:t>good pairs of words about hotel </a:t>
            </a:r>
            <a:r>
              <a:rPr lang="en-US" dirty="0" smtClean="0"/>
              <a:t>characteristics, like(highly recommended, friendly helpful, place stay).</a:t>
            </a:r>
          </a:p>
          <a:p>
            <a:r>
              <a:rPr lang="en-US" dirty="0" smtClean="0"/>
              <a:t>It can be seen that Rating-2 reviews have both positive and negative pairs, like(not good, not great, walking distance, minute walk, staff friendly).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8821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Admin\Desktop\bi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74468"/>
            <a:ext cx="11554691" cy="678353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505671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53681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TRI-GRAMS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146413"/>
            <a:ext cx="8596668" cy="4894950"/>
          </a:xfrm>
        </p:spPr>
        <p:txBody>
          <a:bodyPr/>
          <a:lstStyle/>
          <a:p>
            <a:r>
              <a:rPr lang="en-US" b="1" dirty="0"/>
              <a:t>Trigrams</a:t>
            </a:r>
            <a:r>
              <a:rPr lang="en-US" dirty="0"/>
              <a:t> are a special case of the </a:t>
            </a:r>
            <a:r>
              <a:rPr lang="en-US" i="1" dirty="0"/>
              <a:t>n</a:t>
            </a:r>
            <a:r>
              <a:rPr lang="en-US" dirty="0"/>
              <a:t>-gram, where </a:t>
            </a:r>
            <a:r>
              <a:rPr lang="en-US" i="1" dirty="0"/>
              <a:t>n</a:t>
            </a:r>
            <a:r>
              <a:rPr lang="en-US" dirty="0"/>
              <a:t> is 3. They are often used in natural language processing for performing statistical </a:t>
            </a:r>
            <a:r>
              <a:rPr lang="en-US" dirty="0" smtClean="0"/>
              <a:t>analysis</a:t>
            </a:r>
            <a:r>
              <a:rPr lang="en-US" dirty="0"/>
              <a:t> </a:t>
            </a:r>
            <a:r>
              <a:rPr lang="en-US" dirty="0" smtClean="0"/>
              <a:t>of </a:t>
            </a:r>
            <a:r>
              <a:rPr lang="en-US" dirty="0"/>
              <a:t>texts and in cryptography for control and use of ciphers and codes</a:t>
            </a:r>
            <a:r>
              <a:rPr lang="en-US" dirty="0" smtClean="0"/>
              <a:t>.</a:t>
            </a:r>
          </a:p>
          <a:p>
            <a:r>
              <a:rPr lang="en-US" dirty="0"/>
              <a:t>Analyzing tri-grams we can collect more details about reviews on </a:t>
            </a:r>
            <a:r>
              <a:rPr lang="en-US" dirty="0" smtClean="0"/>
              <a:t>different </a:t>
            </a:r>
            <a:r>
              <a:rPr lang="en-US" dirty="0"/>
              <a:t>ratings</a:t>
            </a:r>
            <a:r>
              <a:rPr lang="en-US" dirty="0" smtClean="0"/>
              <a:t>.</a:t>
            </a:r>
          </a:p>
          <a:p>
            <a:r>
              <a:rPr lang="en-US" dirty="0" smtClean="0"/>
              <a:t>In Rating-2 reviews pairs like(not speak English, food not good, not worth money) clearly says the problems associated with hotels.</a:t>
            </a:r>
          </a:p>
          <a:p>
            <a:r>
              <a:rPr lang="en-US" dirty="0" smtClean="0"/>
              <a:t>In Rating-3 reviews, pairs like(easy walking distance, great location, good value money)</a:t>
            </a:r>
          </a:p>
          <a:p>
            <a:r>
              <a:rPr lang="en-US" dirty="0" smtClean="0"/>
              <a:t>Rating-2 reviews contains both positive and negative words </a:t>
            </a:r>
          </a:p>
          <a:p>
            <a:r>
              <a:rPr lang="en-US" dirty="0" smtClean="0"/>
              <a:t>Some pairs can be seen both in Rating-3 and Rating-2 reviews like(free internet access, flat screen </a:t>
            </a:r>
            <a:r>
              <a:rPr lang="en-US" dirty="0" err="1" smtClean="0"/>
              <a:t>tv</a:t>
            </a:r>
            <a:r>
              <a:rPr lang="en-US" dirty="0" smtClean="0"/>
              <a:t>, staff friendly helpful)</a:t>
            </a:r>
          </a:p>
          <a:p>
            <a:r>
              <a:rPr lang="en-US" dirty="0" smtClean="0"/>
              <a:t>Some pairs can be seen in all types of reviews like (king size bed, old san </a:t>
            </a:r>
            <a:r>
              <a:rPr lang="en-US" dirty="0" err="1" smtClean="0"/>
              <a:t>juan</a:t>
            </a:r>
            <a:r>
              <a:rPr lang="en-US" dirty="0"/>
              <a:t>)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2324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Admin\Desktop\Untitled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1485418" cy="755558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878732"/>
          </a:xfrm>
        </p:spPr>
        <p:txBody>
          <a:bodyPr/>
          <a:lstStyle/>
          <a:p>
            <a:r>
              <a:rPr lang="en-IN" dirty="0" smtClean="0"/>
              <a:t>Word cloud – All words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527243"/>
            <a:ext cx="8596668" cy="4514119"/>
          </a:xfrm>
        </p:spPr>
        <p:txBody>
          <a:bodyPr/>
          <a:lstStyle/>
          <a:p>
            <a:r>
              <a:rPr lang="en-IN" dirty="0" smtClean="0"/>
              <a:t>Includes all words – highest frequency words have larger size</a:t>
            </a:r>
          </a:p>
          <a:p>
            <a:r>
              <a:rPr lang="en-IN" dirty="0" smtClean="0"/>
              <a:t>Words used often are sorry, reservation, etc</a:t>
            </a:r>
            <a:endParaRPr lang="en-US" dirty="0"/>
          </a:p>
        </p:txBody>
      </p:sp>
      <p:pic>
        <p:nvPicPr>
          <p:cNvPr id="4" name="Picture 2" descr="C:\Users\Admin\Desktop\wordCloudAll.png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332242" y="2753975"/>
            <a:ext cx="4956814" cy="388143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55046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POSITIVE WORDCLOUD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77334" y="1160061"/>
            <a:ext cx="8596668" cy="4881302"/>
          </a:xfrm>
        </p:spPr>
        <p:txBody>
          <a:bodyPr/>
          <a:lstStyle/>
          <a:p>
            <a:r>
              <a:rPr lang="en-US" dirty="0" smtClean="0"/>
              <a:t>It represents the positive words present in the overall dataset.</a:t>
            </a:r>
          </a:p>
          <a:p>
            <a:r>
              <a:rPr lang="en-US" dirty="0" smtClean="0"/>
              <a:t>Words like good , great, nice are most frequent words</a:t>
            </a:r>
          </a:p>
          <a:p>
            <a:r>
              <a:rPr lang="en-US" dirty="0" smtClean="0"/>
              <a:t>Words like beautiful , recommend , excellent,  better shows some of the good characteristics of hotels.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7310" y="2579427"/>
            <a:ext cx="5496692" cy="3875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84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owchart: Terminator 1"/>
          <p:cNvSpPr/>
          <p:nvPr/>
        </p:nvSpPr>
        <p:spPr>
          <a:xfrm>
            <a:off x="380960" y="295456"/>
            <a:ext cx="2762269" cy="642942"/>
          </a:xfrm>
          <a:prstGeom prst="flowChartTerminator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b="1" dirty="0" smtClean="0"/>
              <a:t>Business Understanding</a:t>
            </a:r>
            <a:endParaRPr lang="en-US" sz="2000" b="1" dirty="0"/>
          </a:p>
        </p:txBody>
      </p:sp>
      <p:sp>
        <p:nvSpPr>
          <p:cNvPr id="4" name="Flowchart: Process 3"/>
          <p:cNvSpPr/>
          <p:nvPr/>
        </p:nvSpPr>
        <p:spPr>
          <a:xfrm>
            <a:off x="9715525" y="509770"/>
            <a:ext cx="2025760" cy="642942"/>
          </a:xfrm>
          <a:prstGeom prst="flowChartProcess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b="1" dirty="0" smtClean="0"/>
              <a:t>Model Evaluation</a:t>
            </a:r>
            <a:endParaRPr lang="en-US" b="1" dirty="0"/>
          </a:p>
        </p:txBody>
      </p:sp>
      <p:sp>
        <p:nvSpPr>
          <p:cNvPr id="5" name="Flowchart: Process 4"/>
          <p:cNvSpPr/>
          <p:nvPr/>
        </p:nvSpPr>
        <p:spPr>
          <a:xfrm>
            <a:off x="476211" y="2867224"/>
            <a:ext cx="2286016" cy="642942"/>
          </a:xfrm>
          <a:prstGeom prst="flowChartProcess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b="1" dirty="0" smtClean="0"/>
              <a:t>Prepared data </a:t>
            </a:r>
          </a:p>
          <a:p>
            <a:pPr algn="ctr"/>
            <a:r>
              <a:rPr lang="en-IN" b="1" smtClean="0"/>
              <a:t>tokenized</a:t>
            </a:r>
            <a:endParaRPr lang="en-US" b="1" dirty="0"/>
          </a:p>
        </p:txBody>
      </p:sp>
      <p:sp>
        <p:nvSpPr>
          <p:cNvPr id="6" name="Flowchart: Process 5"/>
          <p:cNvSpPr/>
          <p:nvPr/>
        </p:nvSpPr>
        <p:spPr>
          <a:xfrm>
            <a:off x="476211" y="1652778"/>
            <a:ext cx="2286016" cy="642942"/>
          </a:xfrm>
          <a:prstGeom prst="flowChartProcess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b="1" dirty="0" smtClean="0"/>
              <a:t>Cleaned data</a:t>
            </a:r>
            <a:endParaRPr lang="en-US" b="1" dirty="0"/>
          </a:p>
        </p:txBody>
      </p:sp>
      <p:sp>
        <p:nvSpPr>
          <p:cNvPr id="7" name="Flowchart: Process 6"/>
          <p:cNvSpPr/>
          <p:nvPr/>
        </p:nvSpPr>
        <p:spPr>
          <a:xfrm>
            <a:off x="3619483" y="2224282"/>
            <a:ext cx="2286016" cy="642942"/>
          </a:xfrm>
          <a:prstGeom prst="flowChartProcess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b="1" dirty="0" smtClean="0"/>
              <a:t>EDA</a:t>
            </a:r>
            <a:endParaRPr lang="en-US" b="1" dirty="0"/>
          </a:p>
        </p:txBody>
      </p:sp>
      <p:sp>
        <p:nvSpPr>
          <p:cNvPr id="8" name="Flowchart: Process 7"/>
          <p:cNvSpPr/>
          <p:nvPr/>
        </p:nvSpPr>
        <p:spPr>
          <a:xfrm>
            <a:off x="9905984" y="3295852"/>
            <a:ext cx="1786663" cy="642942"/>
          </a:xfrm>
          <a:prstGeom prst="flowChartProcess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b="1" dirty="0" smtClean="0"/>
              <a:t>Model Building</a:t>
            </a:r>
            <a:endParaRPr lang="en-US" b="1" dirty="0"/>
          </a:p>
        </p:txBody>
      </p:sp>
      <p:sp>
        <p:nvSpPr>
          <p:cNvPr id="47" name="Flowchart: Process 46"/>
          <p:cNvSpPr/>
          <p:nvPr/>
        </p:nvSpPr>
        <p:spPr>
          <a:xfrm>
            <a:off x="476211" y="4581736"/>
            <a:ext cx="2286016" cy="642942"/>
          </a:xfrm>
          <a:prstGeom prst="flowChartProcess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b="1" dirty="0" smtClean="0"/>
              <a:t>New data</a:t>
            </a:r>
            <a:endParaRPr lang="en-US" b="1" dirty="0"/>
          </a:p>
        </p:txBody>
      </p:sp>
      <p:sp>
        <p:nvSpPr>
          <p:cNvPr id="50" name="Flowchart: Process 49"/>
          <p:cNvSpPr/>
          <p:nvPr/>
        </p:nvSpPr>
        <p:spPr>
          <a:xfrm>
            <a:off x="6762755" y="2224282"/>
            <a:ext cx="2286016" cy="642942"/>
          </a:xfrm>
          <a:prstGeom prst="flowChartProcess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b="1" dirty="0" smtClean="0"/>
              <a:t>Train data</a:t>
            </a:r>
            <a:endParaRPr lang="en-US" b="1" dirty="0"/>
          </a:p>
        </p:txBody>
      </p:sp>
      <p:sp>
        <p:nvSpPr>
          <p:cNvPr id="51" name="Flowchart: Process 50"/>
          <p:cNvSpPr/>
          <p:nvPr/>
        </p:nvSpPr>
        <p:spPr>
          <a:xfrm>
            <a:off x="6572253" y="509770"/>
            <a:ext cx="2286016" cy="642942"/>
          </a:xfrm>
          <a:prstGeom prst="flowChartProcess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b="1" dirty="0" smtClean="0"/>
              <a:t>Test data</a:t>
            </a:r>
            <a:endParaRPr lang="en-US" b="1" dirty="0"/>
          </a:p>
        </p:txBody>
      </p:sp>
      <p:sp>
        <p:nvSpPr>
          <p:cNvPr id="52" name="Flowchart: Process 51"/>
          <p:cNvSpPr/>
          <p:nvPr/>
        </p:nvSpPr>
        <p:spPr>
          <a:xfrm>
            <a:off x="3619483" y="4581736"/>
            <a:ext cx="2286016" cy="642942"/>
          </a:xfrm>
          <a:prstGeom prst="flowChartProcess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b="1" dirty="0" smtClean="0"/>
              <a:t>Cleaned data</a:t>
            </a:r>
            <a:endParaRPr lang="en-US" b="1" dirty="0"/>
          </a:p>
        </p:txBody>
      </p:sp>
      <p:sp>
        <p:nvSpPr>
          <p:cNvPr id="53" name="Flowchart: Process 52"/>
          <p:cNvSpPr/>
          <p:nvPr/>
        </p:nvSpPr>
        <p:spPr>
          <a:xfrm>
            <a:off x="6667504" y="4581736"/>
            <a:ext cx="2286016" cy="642942"/>
          </a:xfrm>
          <a:prstGeom prst="flowChartProcess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b="1" dirty="0" smtClean="0"/>
              <a:t>Prepared data</a:t>
            </a:r>
            <a:endParaRPr lang="en-US" b="1" dirty="0"/>
          </a:p>
        </p:txBody>
      </p:sp>
      <p:cxnSp>
        <p:nvCxnSpPr>
          <p:cNvPr id="55" name="Straight Arrow Connector 54"/>
          <p:cNvCxnSpPr/>
          <p:nvPr/>
        </p:nvCxnSpPr>
        <p:spPr>
          <a:xfrm rot="5400000">
            <a:off x="1428717" y="1295324"/>
            <a:ext cx="571504" cy="2117"/>
          </a:xfrm>
          <a:prstGeom prst="straightConnector1">
            <a:avLst/>
          </a:prstGeom>
          <a:ln>
            <a:tailEnd type="stealth" w="lg" len="lg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cxnSp>
        <p:nvCxnSpPr>
          <p:cNvPr id="98" name="Straight Arrow Connector 97"/>
          <p:cNvCxnSpPr/>
          <p:nvPr/>
        </p:nvCxnSpPr>
        <p:spPr>
          <a:xfrm rot="5400000">
            <a:off x="1334525" y="2580414"/>
            <a:ext cx="571504" cy="2117"/>
          </a:xfrm>
          <a:prstGeom prst="straightConnector1">
            <a:avLst/>
          </a:prstGeom>
          <a:ln>
            <a:tailEnd type="stealth" w="lg" len="lg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cxnSp>
        <p:nvCxnSpPr>
          <p:cNvPr id="99" name="Straight Arrow Connector 98"/>
          <p:cNvCxnSpPr/>
          <p:nvPr/>
        </p:nvCxnSpPr>
        <p:spPr>
          <a:xfrm>
            <a:off x="8858269" y="795523"/>
            <a:ext cx="855139" cy="1589"/>
          </a:xfrm>
          <a:prstGeom prst="straightConnector1">
            <a:avLst/>
          </a:prstGeom>
          <a:ln>
            <a:tailEnd type="stealth" w="lg" len="lg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cxnSp>
        <p:nvCxnSpPr>
          <p:cNvPr id="100" name="Straight Arrow Connector 99"/>
          <p:cNvCxnSpPr/>
          <p:nvPr/>
        </p:nvCxnSpPr>
        <p:spPr>
          <a:xfrm>
            <a:off x="5905499" y="2510035"/>
            <a:ext cx="857256" cy="1589"/>
          </a:xfrm>
          <a:prstGeom prst="straightConnector1">
            <a:avLst/>
          </a:prstGeom>
          <a:ln>
            <a:tailEnd type="stealth" w="lg" len="lg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cxnSp>
        <p:nvCxnSpPr>
          <p:cNvPr id="101" name="Straight Arrow Connector 100"/>
          <p:cNvCxnSpPr/>
          <p:nvPr/>
        </p:nvCxnSpPr>
        <p:spPr>
          <a:xfrm rot="5400000" flipH="1" flipV="1">
            <a:off x="5643559" y="1486090"/>
            <a:ext cx="1285884" cy="762005"/>
          </a:xfrm>
          <a:prstGeom prst="straightConnector1">
            <a:avLst/>
          </a:prstGeom>
          <a:ln>
            <a:tailEnd type="stealth" w="lg" len="lg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cxnSp>
        <p:nvCxnSpPr>
          <p:cNvPr id="111" name="Straight Arrow Connector 110"/>
          <p:cNvCxnSpPr>
            <a:stCxn id="53" idx="2"/>
            <a:endCxn id="122" idx="0"/>
          </p:cNvCxnSpPr>
          <p:nvPr/>
        </p:nvCxnSpPr>
        <p:spPr>
          <a:xfrm rot="5400000">
            <a:off x="7227102" y="5427086"/>
            <a:ext cx="785818" cy="381003"/>
          </a:xfrm>
          <a:prstGeom prst="straightConnector1">
            <a:avLst/>
          </a:prstGeom>
          <a:ln>
            <a:tailEnd type="stealth" w="lg" len="lg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cxnSp>
        <p:nvCxnSpPr>
          <p:cNvPr id="113" name="Straight Arrow Connector 112"/>
          <p:cNvCxnSpPr>
            <a:stCxn id="50" idx="3"/>
            <a:endCxn id="8" idx="0"/>
          </p:cNvCxnSpPr>
          <p:nvPr/>
        </p:nvCxnSpPr>
        <p:spPr>
          <a:xfrm>
            <a:off x="9048771" y="2545753"/>
            <a:ext cx="1750545" cy="750099"/>
          </a:xfrm>
          <a:prstGeom prst="bentConnector2">
            <a:avLst/>
          </a:prstGeom>
          <a:ln>
            <a:tailEnd type="stealth" w="lg" len="lg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cxnSp>
        <p:nvCxnSpPr>
          <p:cNvPr id="119" name="Straight Arrow Connector 112"/>
          <p:cNvCxnSpPr>
            <a:stCxn id="8" idx="2"/>
          </p:cNvCxnSpPr>
          <p:nvPr/>
        </p:nvCxnSpPr>
        <p:spPr>
          <a:xfrm rot="5400000">
            <a:off x="9447790" y="3444524"/>
            <a:ext cx="857256" cy="1845796"/>
          </a:xfrm>
          <a:prstGeom prst="bentConnector2">
            <a:avLst/>
          </a:prstGeom>
          <a:ln>
            <a:tailEnd type="stealth" w="lg" len="lg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sp>
        <p:nvSpPr>
          <p:cNvPr id="122" name="Flowchart: Process 121"/>
          <p:cNvSpPr/>
          <p:nvPr/>
        </p:nvSpPr>
        <p:spPr>
          <a:xfrm>
            <a:off x="5429245" y="6010496"/>
            <a:ext cx="4000528" cy="642942"/>
          </a:xfrm>
          <a:prstGeom prst="flowChartProcess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b="1" dirty="0" smtClean="0"/>
              <a:t>Ratings</a:t>
            </a:r>
          </a:p>
        </p:txBody>
      </p:sp>
      <p:cxnSp>
        <p:nvCxnSpPr>
          <p:cNvPr id="125" name="Straight Arrow Connector 112"/>
          <p:cNvCxnSpPr>
            <a:endCxn id="7" idx="2"/>
          </p:cNvCxnSpPr>
          <p:nvPr/>
        </p:nvCxnSpPr>
        <p:spPr>
          <a:xfrm flipV="1">
            <a:off x="2762227" y="2867224"/>
            <a:ext cx="2000264" cy="428628"/>
          </a:xfrm>
          <a:prstGeom prst="bentConnector2">
            <a:avLst/>
          </a:prstGeom>
          <a:ln>
            <a:tailEnd type="stealth" w="lg" len="lg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cxnSp>
        <p:nvCxnSpPr>
          <p:cNvPr id="126" name="Straight Arrow Connector 112"/>
          <p:cNvCxnSpPr>
            <a:stCxn id="7" idx="0"/>
          </p:cNvCxnSpPr>
          <p:nvPr/>
        </p:nvCxnSpPr>
        <p:spPr>
          <a:xfrm rot="16200000" flipV="1">
            <a:off x="3602022" y="1063812"/>
            <a:ext cx="320677" cy="2000264"/>
          </a:xfrm>
          <a:prstGeom prst="bentConnector2">
            <a:avLst/>
          </a:prstGeom>
          <a:ln>
            <a:headEnd type="stealth" w="lg" len="lg"/>
            <a:tailEnd type="stealth" w="lg" len="lg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cxnSp>
        <p:nvCxnSpPr>
          <p:cNvPr id="134" name="Straight Arrow Connector 133"/>
          <p:cNvCxnSpPr/>
          <p:nvPr/>
        </p:nvCxnSpPr>
        <p:spPr>
          <a:xfrm rot="5400000">
            <a:off x="10164973" y="2213497"/>
            <a:ext cx="2143140" cy="2117"/>
          </a:xfrm>
          <a:prstGeom prst="straightConnector1">
            <a:avLst/>
          </a:prstGeom>
          <a:ln>
            <a:headEnd type="triangle" w="lg" len="lg"/>
            <a:tailEnd type="stealth" w="lg" len="lg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cxnSp>
        <p:nvCxnSpPr>
          <p:cNvPr id="135" name="Straight Arrow Connector 134"/>
          <p:cNvCxnSpPr>
            <a:stCxn id="52" idx="3"/>
            <a:endCxn id="53" idx="1"/>
          </p:cNvCxnSpPr>
          <p:nvPr/>
        </p:nvCxnSpPr>
        <p:spPr>
          <a:xfrm>
            <a:off x="5905499" y="4903207"/>
            <a:ext cx="762005" cy="1588"/>
          </a:xfrm>
          <a:prstGeom prst="straightConnector1">
            <a:avLst/>
          </a:prstGeom>
          <a:ln>
            <a:tailEnd type="stealth" w="lg" len="lg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cxnSp>
        <p:nvCxnSpPr>
          <p:cNvPr id="136" name="Straight Arrow Connector 135"/>
          <p:cNvCxnSpPr/>
          <p:nvPr/>
        </p:nvCxnSpPr>
        <p:spPr>
          <a:xfrm>
            <a:off x="2762227" y="4938926"/>
            <a:ext cx="857256" cy="1588"/>
          </a:xfrm>
          <a:prstGeom prst="straightConnector1">
            <a:avLst/>
          </a:prstGeom>
          <a:ln>
            <a:tailEnd type="stealth" w="lg" len="lg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sp>
        <p:nvSpPr>
          <p:cNvPr id="144" name="TextBox 143"/>
          <p:cNvSpPr txBox="1"/>
          <p:nvPr/>
        </p:nvSpPr>
        <p:spPr>
          <a:xfrm>
            <a:off x="6572253" y="1509902"/>
            <a:ext cx="1428760" cy="36933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IN" b="1" dirty="0" smtClean="0"/>
              <a:t>Splitting</a:t>
            </a:r>
            <a:endParaRPr lang="en-US" b="1" dirty="0"/>
          </a:p>
        </p:txBody>
      </p:sp>
      <p:sp>
        <p:nvSpPr>
          <p:cNvPr id="153" name="TextBox 152"/>
          <p:cNvSpPr txBox="1"/>
          <p:nvPr/>
        </p:nvSpPr>
        <p:spPr>
          <a:xfrm>
            <a:off x="7810512" y="5367554"/>
            <a:ext cx="1143008" cy="36933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IN" b="1" dirty="0" smtClean="0"/>
              <a:t>Predict</a:t>
            </a:r>
            <a:endParaRPr lang="en-US" b="1" dirty="0"/>
          </a:p>
        </p:txBody>
      </p:sp>
      <p:sp>
        <p:nvSpPr>
          <p:cNvPr id="161" name="TextBox 160"/>
          <p:cNvSpPr txBox="1"/>
          <p:nvPr/>
        </p:nvSpPr>
        <p:spPr>
          <a:xfrm>
            <a:off x="9144021" y="4295984"/>
            <a:ext cx="1809763" cy="36933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IN" b="1" dirty="0" smtClean="0"/>
              <a:t>Deployment</a:t>
            </a:r>
            <a:endParaRPr lang="en-US" b="1" dirty="0"/>
          </a:p>
        </p:txBody>
      </p:sp>
      <p:cxnSp>
        <p:nvCxnSpPr>
          <p:cNvPr id="168" name="Straight Arrow Connector 112"/>
          <p:cNvCxnSpPr>
            <a:stCxn id="122" idx="3"/>
            <a:endCxn id="171" idx="2"/>
          </p:cNvCxnSpPr>
          <p:nvPr/>
        </p:nvCxnSpPr>
        <p:spPr>
          <a:xfrm flipV="1">
            <a:off x="9429773" y="6010496"/>
            <a:ext cx="1364679" cy="321471"/>
          </a:xfrm>
          <a:prstGeom prst="bentConnector2">
            <a:avLst/>
          </a:prstGeom>
          <a:ln>
            <a:tailEnd type="stealth" w="lg" len="lg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sp>
        <p:nvSpPr>
          <p:cNvPr id="171" name="Flowchart: Process 170"/>
          <p:cNvSpPr/>
          <p:nvPr/>
        </p:nvSpPr>
        <p:spPr>
          <a:xfrm>
            <a:off x="9905984" y="5367554"/>
            <a:ext cx="1776935" cy="642942"/>
          </a:xfrm>
          <a:prstGeom prst="flowChartProcess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b="1" dirty="0" smtClean="0"/>
              <a:t>Feedback</a:t>
            </a:r>
            <a:endParaRPr lang="en-US" b="1" dirty="0"/>
          </a:p>
        </p:txBody>
      </p:sp>
      <p:cxnSp>
        <p:nvCxnSpPr>
          <p:cNvPr id="182" name="Straight Arrow Connector 181"/>
          <p:cNvCxnSpPr/>
          <p:nvPr/>
        </p:nvCxnSpPr>
        <p:spPr>
          <a:xfrm rot="5400000" flipH="1" flipV="1">
            <a:off x="10604602" y="4581472"/>
            <a:ext cx="1428760" cy="2117"/>
          </a:xfrm>
          <a:prstGeom prst="straightConnector1">
            <a:avLst/>
          </a:prstGeom>
          <a:ln>
            <a:tailEnd type="stealth" w="lg" len="lg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sp>
        <p:nvSpPr>
          <p:cNvPr id="33" name="Flowchart: Process 32"/>
          <p:cNvSpPr/>
          <p:nvPr/>
        </p:nvSpPr>
        <p:spPr>
          <a:xfrm>
            <a:off x="2381224" y="6010496"/>
            <a:ext cx="2286016" cy="642942"/>
          </a:xfrm>
          <a:prstGeom prst="flowChartProcess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b="1" dirty="0" smtClean="0"/>
              <a:t>Feedback to Client</a:t>
            </a:r>
            <a:endParaRPr lang="en-US" b="1" dirty="0"/>
          </a:p>
        </p:txBody>
      </p:sp>
      <p:cxnSp>
        <p:nvCxnSpPr>
          <p:cNvPr id="36" name="Straight Arrow Connector 35"/>
          <p:cNvCxnSpPr>
            <a:stCxn id="122" idx="1"/>
            <a:endCxn id="33" idx="3"/>
          </p:cNvCxnSpPr>
          <p:nvPr/>
        </p:nvCxnSpPr>
        <p:spPr>
          <a:xfrm rot="10800000">
            <a:off x="4667240" y="6331967"/>
            <a:ext cx="762005" cy="1588"/>
          </a:xfrm>
          <a:prstGeom prst="straightConnector1">
            <a:avLst/>
          </a:prstGeom>
          <a:ln>
            <a:tailEnd type="stealth" w="lg" len="lg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sp>
        <p:nvSpPr>
          <p:cNvPr id="62" name="Flowchart: Process 61"/>
          <p:cNvSpPr/>
          <p:nvPr/>
        </p:nvSpPr>
        <p:spPr>
          <a:xfrm>
            <a:off x="252918" y="6010496"/>
            <a:ext cx="1556801" cy="642942"/>
          </a:xfrm>
          <a:prstGeom prst="flowChartProcess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b="1" dirty="0" smtClean="0"/>
              <a:t>Decision Making</a:t>
            </a:r>
            <a:endParaRPr lang="en-US" b="1" dirty="0"/>
          </a:p>
        </p:txBody>
      </p:sp>
      <p:cxnSp>
        <p:nvCxnSpPr>
          <p:cNvPr id="64" name="Straight Arrow Connector 63"/>
          <p:cNvCxnSpPr/>
          <p:nvPr/>
        </p:nvCxnSpPr>
        <p:spPr>
          <a:xfrm rot="10800000">
            <a:off x="1809720" y="6367686"/>
            <a:ext cx="476253" cy="1588"/>
          </a:xfrm>
          <a:prstGeom prst="straightConnector1">
            <a:avLst/>
          </a:prstGeom>
          <a:ln>
            <a:tailEnd type="stealth" w="lg" len="lg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sp>
        <p:nvSpPr>
          <p:cNvPr id="37" name="Cloud 36"/>
          <p:cNvSpPr/>
          <p:nvPr/>
        </p:nvSpPr>
        <p:spPr>
          <a:xfrm>
            <a:off x="2801567" y="-116732"/>
            <a:ext cx="4134254" cy="1293779"/>
          </a:xfrm>
          <a:prstGeom prst="cloud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50" normalizeH="0" baseline="0" noProof="0" dirty="0" smtClean="0">
                <a:ln w="9525" cmpd="sng">
                  <a:solidFill>
                    <a:srgbClr val="90C226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rgbClr val="90C226">
                      <a:alpha val="40000"/>
                    </a:srgbClr>
                  </a:glow>
                </a:effectLst>
                <a:uLnTx/>
                <a:uFillTx/>
                <a:latin typeface="Trebuchet MS" panose="020B0603020202020204"/>
                <a:ea typeface="+mn-ea"/>
                <a:cs typeface="+mn-cs"/>
              </a:rPr>
              <a:t>Project Architecture / Project Flow</a:t>
            </a:r>
            <a:endParaRPr kumimoji="0" lang="en-US" sz="1800" b="1" i="0" u="none" strike="noStrike" kern="1200" cap="none" spc="50" normalizeH="0" baseline="0" noProof="0" dirty="0">
              <a:ln w="9525" cmpd="sng">
                <a:solidFill>
                  <a:srgbClr val="90C226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rgbClr val="90C226">
                    <a:alpha val="40000"/>
                  </a:srgbClr>
                </a:glow>
              </a:effectLst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57775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NEGATIVE WORD  CLOUD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187355"/>
            <a:ext cx="8596668" cy="4854007"/>
          </a:xfrm>
        </p:spPr>
        <p:txBody>
          <a:bodyPr/>
          <a:lstStyle/>
          <a:p>
            <a:r>
              <a:rPr lang="en-US" dirty="0" smtClean="0"/>
              <a:t>It represents the negative words present in the overall dataset.</a:t>
            </a:r>
          </a:p>
          <a:p>
            <a:r>
              <a:rPr lang="en-US" dirty="0" smtClean="0"/>
              <a:t>Words like problem, bad , hard, noise are most frequently used words.</a:t>
            </a:r>
          </a:p>
          <a:p>
            <a:r>
              <a:rPr lang="en-US" dirty="0" smtClean="0"/>
              <a:t>Words like complaint , disappointed , terrible ,  horrible depicts the bad characteristics of the hotels.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7784" y="2575242"/>
            <a:ext cx="5506218" cy="404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883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SENTIMENT ANALYSIS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Knowing the sentiments !!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3243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277504"/>
          </a:xfrm>
        </p:spPr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569493"/>
            <a:ext cx="8596668" cy="4471869"/>
          </a:xfrm>
        </p:spPr>
        <p:txBody>
          <a:bodyPr>
            <a:normAutofit/>
          </a:bodyPr>
          <a:lstStyle/>
          <a:p>
            <a:r>
              <a:rPr lang="en-IN" sz="2400" dirty="0" smtClean="0"/>
              <a:t>Calculated sentiments </a:t>
            </a:r>
            <a:r>
              <a:rPr lang="en-IN" sz="2400" dirty="0"/>
              <a:t>using </a:t>
            </a:r>
            <a:r>
              <a:rPr lang="en-IN" sz="2400" dirty="0" smtClean="0"/>
              <a:t>Text Blob and Vader</a:t>
            </a:r>
            <a:endParaRPr lang="en-IN" sz="2400" dirty="0"/>
          </a:p>
          <a:p>
            <a:pPr lvl="1"/>
            <a:r>
              <a:rPr lang="en-IN" sz="2200" dirty="0" smtClean="0"/>
              <a:t>Polarity  (ranges between -1 and +1)</a:t>
            </a:r>
          </a:p>
          <a:p>
            <a:pPr lvl="1"/>
            <a:r>
              <a:rPr lang="en-IN" sz="2200" dirty="0" smtClean="0"/>
              <a:t>Subjectivity (ranges between 0 and 1)</a:t>
            </a:r>
            <a:endParaRPr lang="en-IN" sz="2200" dirty="0"/>
          </a:p>
          <a:p>
            <a:r>
              <a:rPr lang="en-IN" sz="2400" dirty="0" smtClean="0"/>
              <a:t>Polarity</a:t>
            </a:r>
          </a:p>
          <a:p>
            <a:pPr lvl="1"/>
            <a:r>
              <a:rPr lang="en-IN" sz="2200" dirty="0" smtClean="0"/>
              <a:t>+</a:t>
            </a:r>
            <a:r>
              <a:rPr lang="en-US" sz="2200" dirty="0" smtClean="0"/>
              <a:t>1 means positive statement </a:t>
            </a:r>
          </a:p>
          <a:p>
            <a:pPr lvl="1"/>
            <a:r>
              <a:rPr lang="en-IN" sz="2200" dirty="0" smtClean="0"/>
              <a:t>-</a:t>
            </a:r>
            <a:r>
              <a:rPr lang="en-US" sz="2200" dirty="0" smtClean="0"/>
              <a:t>1 means negative statement </a:t>
            </a:r>
          </a:p>
          <a:p>
            <a:r>
              <a:rPr lang="en-IN" sz="2400" dirty="0" smtClean="0"/>
              <a:t>Subjectivity</a:t>
            </a:r>
          </a:p>
          <a:p>
            <a:pPr lvl="1"/>
            <a:r>
              <a:rPr lang="en-IN" sz="2200" dirty="0" smtClean="0"/>
              <a:t>0 means objective</a:t>
            </a:r>
          </a:p>
          <a:p>
            <a:pPr lvl="1"/>
            <a:r>
              <a:rPr lang="en-IN" sz="2200" dirty="0" smtClean="0"/>
              <a:t>1 means subjective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817395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386687"/>
          </a:xfrm>
        </p:spPr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996287"/>
            <a:ext cx="8596668" cy="5045075"/>
          </a:xfrm>
        </p:spPr>
        <p:txBody>
          <a:bodyPr/>
          <a:lstStyle/>
          <a:p>
            <a:r>
              <a:rPr lang="en-IN" dirty="0"/>
              <a:t>Most are positive sentiments</a:t>
            </a:r>
          </a:p>
          <a:p>
            <a:r>
              <a:rPr lang="en-IN" dirty="0"/>
              <a:t>Very few negative </a:t>
            </a:r>
          </a:p>
          <a:p>
            <a:r>
              <a:rPr lang="en-IN" dirty="0"/>
              <a:t>Very </a:t>
            </a:r>
            <a:r>
              <a:rPr lang="en-IN" dirty="0" err="1"/>
              <a:t>very</a:t>
            </a:r>
            <a:r>
              <a:rPr lang="en-IN" dirty="0"/>
              <a:t> less are neutral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2" descr="E:\1 P36 PROJECT\Pics\sentiment_textblob.png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944142" y="1458818"/>
            <a:ext cx="5817002" cy="412001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500870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59642"/>
          </a:xfrm>
        </p:spPr>
        <p:txBody>
          <a:bodyPr/>
          <a:lstStyle/>
          <a:p>
            <a:pPr algn="ctr"/>
            <a:r>
              <a:rPr lang="en-US" dirty="0" smtClean="0"/>
              <a:t>	VADER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269243"/>
            <a:ext cx="8596668" cy="4772120"/>
          </a:xfrm>
        </p:spPr>
        <p:txBody>
          <a:bodyPr>
            <a:normAutofit/>
          </a:bodyPr>
          <a:lstStyle/>
          <a:p>
            <a:r>
              <a:rPr lang="en-IN" sz="2400" dirty="0"/>
              <a:t>Tells us how much positive or negative a sentiment is</a:t>
            </a:r>
          </a:p>
          <a:p>
            <a:pPr fontAlgn="base"/>
            <a:r>
              <a:rPr lang="en-IN" sz="2400" dirty="0"/>
              <a:t>Use Compound score </a:t>
            </a:r>
            <a:r>
              <a:rPr lang="en-US" sz="2400" dirty="0"/>
              <a:t>- sum of all the lexicon ratings which have been normalized between -1 (most extreme negative) &amp; +1 (most extreme positive).</a:t>
            </a:r>
          </a:p>
          <a:p>
            <a:pPr lvl="1" fontAlgn="base"/>
            <a:r>
              <a:rPr lang="en-US" sz="2400" dirty="0"/>
              <a:t>positive sentiment : (compound score &gt;= 0.05)</a:t>
            </a:r>
          </a:p>
          <a:p>
            <a:pPr lvl="1" fontAlgn="base"/>
            <a:r>
              <a:rPr lang="en-US" sz="2400" dirty="0"/>
              <a:t>neutral sentiment : (compound score &gt; -0.05) and (compound score &lt; 0.05)</a:t>
            </a:r>
          </a:p>
          <a:p>
            <a:pPr lvl="1" fontAlgn="base"/>
            <a:r>
              <a:rPr lang="en-US" sz="2400" dirty="0"/>
              <a:t>negative sentiment : (compound score &lt;= -0.05)</a:t>
            </a:r>
          </a:p>
        </p:txBody>
      </p:sp>
    </p:spTree>
    <p:extLst>
      <p:ext uri="{BB962C8B-B14F-4D97-AF65-F5344CB8AC3E}">
        <p14:creationId xmlns:p14="http://schemas.microsoft.com/office/powerpoint/2010/main" val="2727490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85071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Most Positive Sentiment reviews based on </a:t>
            </a:r>
            <a:r>
              <a:rPr lang="en-US" b="1" dirty="0" smtClean="0"/>
              <a:t>Compound </a:t>
            </a:r>
            <a:r>
              <a:rPr lang="en-US" b="1" dirty="0"/>
              <a:t>scores</a:t>
            </a:r>
            <a:br>
              <a:rPr lang="en-US" b="1" dirty="0"/>
            </a:b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678675"/>
            <a:ext cx="8596668" cy="4872250"/>
          </a:xfrm>
        </p:spPr>
      </p:pic>
    </p:spTree>
    <p:extLst>
      <p:ext uri="{BB962C8B-B14F-4D97-AF65-F5344CB8AC3E}">
        <p14:creationId xmlns:p14="http://schemas.microsoft.com/office/powerpoint/2010/main" val="3052853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000836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Most Negative Sentiment Reviews based on Compound Scores</a:t>
            </a:r>
            <a:br>
              <a:rPr lang="en-US" b="1" dirty="0"/>
            </a:b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610436"/>
            <a:ext cx="8596668" cy="4708477"/>
          </a:xfrm>
        </p:spPr>
      </p:pic>
    </p:spTree>
    <p:extLst>
      <p:ext uri="{BB962C8B-B14F-4D97-AF65-F5344CB8AC3E}">
        <p14:creationId xmlns:p14="http://schemas.microsoft.com/office/powerpoint/2010/main" val="2985582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NAMED ENTITY RECOGNITION(NER)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Entity Extraction !!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0227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591403"/>
          </a:xfrm>
        </p:spPr>
        <p:txBody>
          <a:bodyPr>
            <a:normAutofit fontScale="90000"/>
          </a:bodyPr>
          <a:lstStyle/>
          <a:p>
            <a:r>
              <a:rPr lang="en-US" dirty="0"/>
              <a:t>Named Entity Recognition/Entity Extraction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692323"/>
            <a:ext cx="8596668" cy="4349040"/>
          </a:xfrm>
        </p:spPr>
        <p:txBody>
          <a:bodyPr/>
          <a:lstStyle/>
          <a:p>
            <a:r>
              <a:rPr lang="en-US" dirty="0"/>
              <a:t>In any text document, there are particular terms that represent specific entities that are more informative and have a unique context. </a:t>
            </a:r>
            <a:endParaRPr lang="en-US" dirty="0" smtClean="0"/>
          </a:p>
          <a:p>
            <a:r>
              <a:rPr lang="en-US" dirty="0" smtClean="0"/>
              <a:t>These </a:t>
            </a:r>
            <a:r>
              <a:rPr lang="en-US" dirty="0"/>
              <a:t>entities are known as named entities , which more specifically refer to terms that represent real-world objects like people, places, organizations, and so on, which are often denoted by proper names. </a:t>
            </a:r>
            <a:endParaRPr lang="en-US" dirty="0" smtClean="0"/>
          </a:p>
          <a:p>
            <a:r>
              <a:rPr lang="en-US" dirty="0"/>
              <a:t>A naive approach could be to find these by looking at the noun phrases in text documents. Named entity recognition (NER) , also known as entity </a:t>
            </a:r>
            <a:r>
              <a:rPr lang="en-US" dirty="0" smtClean="0"/>
              <a:t>chunking/extraction.</a:t>
            </a:r>
          </a:p>
          <a:p>
            <a:r>
              <a:rPr lang="en-US" dirty="0" smtClean="0"/>
              <a:t>It </a:t>
            </a:r>
            <a:r>
              <a:rPr lang="en-US" dirty="0"/>
              <a:t>is a popular technique used in information extraction to identify and segment the named entities and classify or categorize them under various predefined classes.</a:t>
            </a:r>
          </a:p>
        </p:txBody>
      </p:sp>
    </p:spTree>
    <p:extLst>
      <p:ext uri="{BB962C8B-B14F-4D97-AF65-F5344CB8AC3E}">
        <p14:creationId xmlns:p14="http://schemas.microsoft.com/office/powerpoint/2010/main" val="1985972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42" name="Picture 2" descr="C:\Users\Admin\Desktop\ner.pn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322962" y="282102"/>
            <a:ext cx="8790394" cy="653496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Domain Understanding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Knowing the Hotel industry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659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427630"/>
          </a:xfrm>
        </p:spPr>
        <p:txBody>
          <a:bodyPr>
            <a:normAutofit fontScale="90000"/>
          </a:bodyPr>
          <a:lstStyle/>
          <a:p>
            <a:r>
              <a:rPr lang="en-US" dirty="0"/>
              <a:t>Named Entity Recognition/Entity Extraction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160060"/>
            <a:ext cx="8596668" cy="5704764"/>
          </a:xfrm>
        </p:spPr>
        <p:txBody>
          <a:bodyPr/>
          <a:lstStyle/>
          <a:p>
            <a:r>
              <a:rPr lang="en-US" dirty="0"/>
              <a:t>Top named Entities:</a:t>
            </a:r>
          </a:p>
          <a:p>
            <a:pPr marL="0" indent="0">
              <a:buNone/>
            </a:pPr>
            <a:r>
              <a:rPr lang="en-US" dirty="0"/>
              <a:t>Here, we can see that it has correctly identified Spanish, Italian, American as nationalities. We can also see that night is mostly </a:t>
            </a:r>
            <a:r>
              <a:rPr lang="en-US" dirty="0" smtClean="0"/>
              <a:t>used.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/>
              <a:t>Top named Entity </a:t>
            </a:r>
            <a:r>
              <a:rPr lang="en-US" dirty="0" smtClean="0"/>
              <a:t>types : Here </a:t>
            </a:r>
            <a:r>
              <a:rPr lang="en-US" dirty="0"/>
              <a:t>we can see </a:t>
            </a:r>
            <a:r>
              <a:rPr lang="en-US" dirty="0" smtClean="0"/>
              <a:t>country/cities/states, persons, organizations </a:t>
            </a:r>
            <a:r>
              <a:rPr lang="en-US" dirty="0"/>
              <a:t>are the most mentioned </a:t>
            </a:r>
            <a:r>
              <a:rPr lang="en-US" dirty="0" smtClean="0"/>
              <a:t>entities.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198" y="5061775"/>
            <a:ext cx="8611802" cy="1284434"/>
          </a:xfrm>
          <a:prstGeom prst="rect">
            <a:avLst/>
          </a:prstGeom>
        </p:spPr>
      </p:pic>
      <p:pic>
        <p:nvPicPr>
          <p:cNvPr id="9218" name="Picture 2" descr="C:\Users\Admin\OneDrive\Pictures\Screenshots\2020-11-30 (27)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63102" y="2245603"/>
            <a:ext cx="9601200" cy="18415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201112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 MODELLING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Topic Modelling using LDA !!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4847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86937"/>
          </a:xfrm>
        </p:spPr>
        <p:txBody>
          <a:bodyPr>
            <a:normAutofit fontScale="90000"/>
          </a:bodyPr>
          <a:lstStyle/>
          <a:p>
            <a:r>
              <a:rPr lang="en-US" dirty="0"/>
              <a:t>What is topic modeling?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637731"/>
            <a:ext cx="8596668" cy="4403631"/>
          </a:xfrm>
        </p:spPr>
        <p:txBody>
          <a:bodyPr>
            <a:normAutofit/>
          </a:bodyPr>
          <a:lstStyle/>
          <a:p>
            <a:r>
              <a:rPr lang="en-US" sz="2000" dirty="0"/>
              <a:t>Topic Modeling is a technique to extract the hidden topics from large volumes of text</a:t>
            </a:r>
            <a:r>
              <a:rPr lang="en-US" sz="2000" dirty="0" smtClean="0"/>
              <a:t>.</a:t>
            </a:r>
          </a:p>
          <a:p>
            <a:r>
              <a:rPr lang="en-US" sz="2000" dirty="0"/>
              <a:t>At the moment, the most popular algorithm is LDA (Latent </a:t>
            </a:r>
            <a:r>
              <a:rPr lang="en-US" sz="2000" dirty="0" err="1"/>
              <a:t>Dirichlet</a:t>
            </a:r>
            <a:r>
              <a:rPr lang="en-US" sz="2000" dirty="0"/>
              <a:t> Allocation), but there are a lot of other approaches for different purposes</a:t>
            </a:r>
            <a:r>
              <a:rPr lang="en-US" sz="2000" dirty="0" smtClean="0"/>
              <a:t>.</a:t>
            </a:r>
          </a:p>
          <a:p>
            <a:r>
              <a:rPr lang="en-US" sz="2000" dirty="0"/>
              <a:t>For example, topic modeling for short text is a very difficult task with special algorithms</a:t>
            </a:r>
            <a:r>
              <a:rPr lang="en-US" sz="2000" dirty="0" smtClean="0"/>
              <a:t>.</a:t>
            </a:r>
          </a:p>
          <a:p>
            <a:r>
              <a:rPr lang="en-US" sz="2000" dirty="0"/>
              <a:t>Also, topic modeling is not a simple process, because we need clear text data at the start</a:t>
            </a:r>
            <a:r>
              <a:rPr lang="en-US" sz="2000" dirty="0" smtClean="0"/>
              <a:t>.</a:t>
            </a:r>
          </a:p>
          <a:p>
            <a:r>
              <a:rPr lang="en-US" sz="2000" dirty="0" smtClean="0"/>
              <a:t>Well, here we have used Classical approach : LDA model.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652812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55176"/>
          </a:xfrm>
        </p:spPr>
        <p:txBody>
          <a:bodyPr/>
          <a:lstStyle/>
          <a:p>
            <a:pPr algn="ctr"/>
            <a:r>
              <a:rPr lang="en-IN" dirty="0"/>
              <a:t>Topic Modelling using </a:t>
            </a:r>
            <a:r>
              <a:rPr lang="en-IN" dirty="0" smtClean="0"/>
              <a:t>LDA – 4 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364777"/>
            <a:ext cx="8596668" cy="4676586"/>
          </a:xfrm>
        </p:spPr>
        <p:txBody>
          <a:bodyPr/>
          <a:lstStyle/>
          <a:p>
            <a:r>
              <a:rPr lang="en-IN" sz="2400" dirty="0"/>
              <a:t>Imported libraries</a:t>
            </a:r>
          </a:p>
          <a:p>
            <a:r>
              <a:rPr lang="en-US" sz="2400" dirty="0"/>
              <a:t>Added bigrams and trigrams to docs (only ones that appear 10 times or more).</a:t>
            </a:r>
          </a:p>
          <a:p>
            <a:r>
              <a:rPr lang="en-US" sz="2400" dirty="0"/>
              <a:t> Created a dictionary representation of the documents</a:t>
            </a:r>
          </a:p>
          <a:p>
            <a:r>
              <a:rPr lang="en-IN" sz="2400" dirty="0"/>
              <a:t>Created Term-document matrix</a:t>
            </a:r>
          </a:p>
          <a:p>
            <a:r>
              <a:rPr lang="en-IN" sz="2400" dirty="0"/>
              <a:t>Set training parameters </a:t>
            </a:r>
            <a:r>
              <a:rPr lang="en-IN" sz="2400" dirty="0" smtClean="0"/>
              <a:t>– </a:t>
            </a:r>
            <a:r>
              <a:rPr lang="en-US" sz="2400" dirty="0" err="1" smtClean="0"/>
              <a:t>num_topics</a:t>
            </a:r>
            <a:r>
              <a:rPr lang="en-US" sz="2400" dirty="0" smtClean="0"/>
              <a:t> </a:t>
            </a:r>
            <a:r>
              <a:rPr lang="en-US" sz="2400" dirty="0"/>
              <a:t>= </a:t>
            </a:r>
            <a:r>
              <a:rPr lang="en-US" sz="2400" dirty="0" smtClean="0"/>
              <a:t>4</a:t>
            </a:r>
          </a:p>
          <a:p>
            <a:pPr lvl="1"/>
            <a:r>
              <a:rPr lang="en-IN" sz="2200" dirty="0" smtClean="0"/>
              <a:t>Built different models using 2 to 10 and 100 topics</a:t>
            </a:r>
          </a:p>
          <a:p>
            <a:pPr lvl="1"/>
            <a:r>
              <a:rPr lang="en-IN" sz="2200" dirty="0" smtClean="0"/>
              <a:t>when used 4 topics, they could be clearly distinguished and named</a:t>
            </a:r>
            <a:endParaRPr lang="en-IN" sz="2200" dirty="0"/>
          </a:p>
        </p:txBody>
      </p:sp>
    </p:spTree>
    <p:extLst>
      <p:ext uri="{BB962C8B-B14F-4D97-AF65-F5344CB8AC3E}">
        <p14:creationId xmlns:p14="http://schemas.microsoft.com/office/powerpoint/2010/main" val="3488120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00585"/>
          </a:xfrm>
        </p:spPr>
        <p:txBody>
          <a:bodyPr/>
          <a:lstStyle/>
          <a:p>
            <a:pPr algn="ctr"/>
            <a:r>
              <a:rPr lang="en-US" dirty="0" smtClean="0"/>
              <a:t>FIRST TOPIC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310185"/>
            <a:ext cx="8596668" cy="4731177"/>
          </a:xfrm>
        </p:spPr>
        <p:txBody>
          <a:bodyPr>
            <a:normAutofit/>
          </a:bodyPr>
          <a:lstStyle/>
          <a:p>
            <a:r>
              <a:rPr lang="en-US" dirty="0"/>
              <a:t>Topic 0 = "Worst Hotels",</a:t>
            </a:r>
          </a:p>
          <a:p>
            <a:pPr lvl="1"/>
            <a:r>
              <a:rPr lang="en-US" dirty="0"/>
              <a:t> It includes words like (</a:t>
            </a:r>
            <a:r>
              <a:rPr lang="en-US" dirty="0" err="1" smtClean="0"/>
              <a:t>desk,check,star,booked,problem</a:t>
            </a:r>
            <a:r>
              <a:rPr lang="en-US" dirty="0"/>
              <a:t>),that make us think that this topic can be related with lower rating of hotels, and seems that those problems are related with reservation </a:t>
            </a:r>
            <a:r>
              <a:rPr lang="en-US" dirty="0" err="1"/>
              <a:t>problems,reception</a:t>
            </a:r>
            <a:r>
              <a:rPr lang="en-US" dirty="0"/>
              <a:t> desk </a:t>
            </a:r>
            <a:r>
              <a:rPr lang="en-US" dirty="0" err="1"/>
              <a:t>problems,basically</a:t>
            </a:r>
            <a:r>
              <a:rPr lang="en-US" dirty="0"/>
              <a:t> the worst hotels.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3160950"/>
            <a:ext cx="8596668" cy="2880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400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577755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SECOND TOPIC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187355"/>
            <a:ext cx="8596668" cy="4854007"/>
          </a:xfrm>
        </p:spPr>
        <p:txBody>
          <a:bodyPr/>
          <a:lstStyle/>
          <a:p>
            <a:r>
              <a:rPr lang="en-US" dirty="0"/>
              <a:t>Topic </a:t>
            </a:r>
            <a:r>
              <a:rPr lang="en-US" dirty="0" smtClean="0"/>
              <a:t>1 </a:t>
            </a:r>
            <a:r>
              <a:rPr lang="en-US" dirty="0"/>
              <a:t>= "Resort Hotels",</a:t>
            </a:r>
          </a:p>
          <a:p>
            <a:pPr lvl="1"/>
            <a:r>
              <a:rPr lang="en-US" dirty="0"/>
              <a:t>words like(</a:t>
            </a:r>
            <a:r>
              <a:rPr lang="en-US" dirty="0" err="1"/>
              <a:t>resort,punta_cana,vacation,trip</a:t>
            </a:r>
            <a:r>
              <a:rPr lang="en-US" dirty="0"/>
              <a:t>) clearly shows that it's related to Resort hotels</a:t>
            </a:r>
            <a:r>
              <a:rPr lang="en-US" dirty="0" smtClean="0"/>
              <a:t>.</a:t>
            </a:r>
          </a:p>
          <a:p>
            <a:pPr lvl="1"/>
            <a:endParaRPr lang="en-US" dirty="0" smtClean="0"/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1513" y="2333062"/>
            <a:ext cx="6008310" cy="370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806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577755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THIRD TOPIC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187355"/>
            <a:ext cx="8596668" cy="4854007"/>
          </a:xfrm>
        </p:spPr>
        <p:txBody>
          <a:bodyPr/>
          <a:lstStyle/>
          <a:p>
            <a:r>
              <a:rPr lang="en-US" dirty="0" smtClean="0"/>
              <a:t>Topic_3 = ‘Beach Hotels’</a:t>
            </a:r>
          </a:p>
          <a:p>
            <a:r>
              <a:rPr lang="en-US" dirty="0" smtClean="0"/>
              <a:t>Words like(</a:t>
            </a:r>
            <a:r>
              <a:rPr lang="en-US" dirty="0" err="1" smtClean="0"/>
              <a:t>san_juan</a:t>
            </a:r>
            <a:r>
              <a:rPr lang="en-US" dirty="0" smtClean="0"/>
              <a:t>, </a:t>
            </a:r>
            <a:r>
              <a:rPr lang="en-US" dirty="0" err="1" smtClean="0"/>
              <a:t>la_ramblas</a:t>
            </a:r>
            <a:r>
              <a:rPr lang="en-US" dirty="0" smtClean="0"/>
              <a:t>, </a:t>
            </a:r>
            <a:r>
              <a:rPr lang="en-US" dirty="0" err="1" smtClean="0"/>
              <a:t>ocean_views</a:t>
            </a:r>
            <a:r>
              <a:rPr lang="en-US" dirty="0" smtClean="0"/>
              <a:t>), says that these types of hotels are located near the sea beaches.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6914" y="2628382"/>
            <a:ext cx="6127844" cy="3412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426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32346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FOURTH TOPIC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241947"/>
            <a:ext cx="8596668" cy="4799416"/>
          </a:xfrm>
        </p:spPr>
        <p:txBody>
          <a:bodyPr/>
          <a:lstStyle/>
          <a:p>
            <a:r>
              <a:rPr lang="en-US" dirty="0"/>
              <a:t>Topic 2 = "Top/Best/Comfortable Hotels",</a:t>
            </a:r>
          </a:p>
          <a:p>
            <a:pPr lvl="1"/>
            <a:r>
              <a:rPr lang="en-US" dirty="0"/>
              <a:t> it includes words like(</a:t>
            </a:r>
            <a:r>
              <a:rPr lang="en-US" dirty="0" err="1"/>
              <a:t>minute_walk,walking_distance,staff_helpful,comfortable</a:t>
            </a:r>
            <a:r>
              <a:rPr lang="en-US" dirty="0"/>
              <a:t>).This means it's related with City Hotels, Close to station/airport or simply located in a major location.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6597" y="2646153"/>
            <a:ext cx="4981433" cy="3395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323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91311"/>
            <a:ext cx="8596668" cy="1320800"/>
          </a:xfrm>
        </p:spPr>
        <p:txBody>
          <a:bodyPr/>
          <a:lstStyle/>
          <a:p>
            <a:r>
              <a:rPr lang="en-IN" dirty="0" smtClean="0"/>
              <a:t>The 4 Topics </a:t>
            </a:r>
            <a:br>
              <a:rPr lang="en-IN" dirty="0" smtClean="0"/>
            </a:br>
            <a:r>
              <a:rPr lang="en-IN" sz="2400" dirty="0" smtClean="0"/>
              <a:t>Showing most common words of Topic-3</a:t>
            </a:r>
            <a:endParaRPr lang="en-US" sz="2400" dirty="0"/>
          </a:p>
        </p:txBody>
      </p:sp>
      <p:pic>
        <p:nvPicPr>
          <p:cNvPr id="11267" name="Picture 3" descr="C:\Users\Admin\OneDrive\Pictures\Screenshots\2020-12-01 (2).pn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635001" y="1452393"/>
            <a:ext cx="9017000" cy="5038311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 smtClean="0"/>
              <a:t>Topic Distribution for Ratings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1595336"/>
            <a:ext cx="3573653" cy="4446025"/>
          </a:xfrm>
        </p:spPr>
        <p:txBody>
          <a:bodyPr/>
          <a:lstStyle/>
          <a:p>
            <a:r>
              <a:rPr lang="en-IN" dirty="0" smtClean="0"/>
              <a:t>Highest count of keywords of top/comfortable hotels is in High rating</a:t>
            </a:r>
          </a:p>
          <a:p>
            <a:r>
              <a:rPr lang="en-IN" dirty="0" smtClean="0"/>
              <a:t>All 4 topics are in very low frequency in Medium rating</a:t>
            </a:r>
            <a:endParaRPr lang="en-US" dirty="0" smtClean="0"/>
          </a:p>
          <a:p>
            <a:r>
              <a:rPr lang="en-US" dirty="0" smtClean="0"/>
              <a:t>Proportion of worst hotels topic as compared to other hotel topics is high in Low rating .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290" name="Picture 2" descr="C:\Users\Admin\Desktop\topic_3level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721021" y="1429966"/>
            <a:ext cx="5415199" cy="504865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92985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7" descr="E:\1 P36 PROJECT\pic6_homeAway.g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411851" y="-159316"/>
            <a:ext cx="4574558" cy="1453095"/>
          </a:xfrm>
          <a:prstGeom prst="rect">
            <a:avLst/>
          </a:prstGeom>
          <a:noFill/>
        </p:spPr>
      </p:pic>
      <p:pic>
        <p:nvPicPr>
          <p:cNvPr id="14338" name="Picture 2" descr="E:\Deployment_Hotel_Reviews\udaivilas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83076" y="1285874"/>
            <a:ext cx="12275076" cy="557212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81970"/>
          </a:xfrm>
        </p:spPr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791571"/>
            <a:ext cx="8596668" cy="5249792"/>
          </a:xfrm>
        </p:spPr>
        <p:txBody>
          <a:bodyPr/>
          <a:lstStyle/>
          <a:p>
            <a:r>
              <a:rPr lang="en-US" dirty="0" smtClean="0"/>
              <a:t>Here numbers of keywords related to top/comfortable hotels are high, followed by worst hotels, then by resort hotels, least is Beach hotels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2164" y="1773566"/>
            <a:ext cx="6052278" cy="4968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582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7061" y="142673"/>
            <a:ext cx="8596668" cy="839821"/>
          </a:xfrm>
        </p:spPr>
        <p:txBody>
          <a:bodyPr/>
          <a:lstStyle/>
          <a:p>
            <a:r>
              <a:rPr lang="en-IN" dirty="0" smtClean="0"/>
              <a:t>Balancing the data - SMOTE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963038"/>
            <a:ext cx="8596668" cy="5078325"/>
          </a:xfrm>
        </p:spPr>
        <p:txBody>
          <a:bodyPr/>
          <a:lstStyle/>
          <a:p>
            <a:pPr fontAlgn="base"/>
            <a:r>
              <a:rPr lang="en-US" dirty="0" smtClean="0"/>
              <a:t>SMOTE is an oversampling technique</a:t>
            </a:r>
            <a:endParaRPr lang="en-US" sz="2800" dirty="0" smtClean="0"/>
          </a:p>
          <a:p>
            <a:pPr fontAlgn="base"/>
            <a:r>
              <a:rPr lang="en-US" dirty="0" smtClean="0"/>
              <a:t>Since our data is imbalanced , used it on train data to balance per level records</a:t>
            </a:r>
            <a:endParaRPr lang="en-US" sz="2800" dirty="0" smtClean="0"/>
          </a:p>
          <a:p>
            <a:pPr fontAlgn="base"/>
            <a:r>
              <a:rPr lang="en-US" dirty="0" smtClean="0"/>
              <a:t>Then ran various models , for 5-level ratings – but got poor results</a:t>
            </a:r>
            <a:endParaRPr lang="en-US" sz="2800" dirty="0" smtClean="0"/>
          </a:p>
          <a:p>
            <a:pPr lvl="1" fontAlgn="base"/>
            <a:r>
              <a:rPr lang="en-US" dirty="0" smtClean="0"/>
              <a:t>Log-</a:t>
            </a:r>
            <a:r>
              <a:rPr lang="en-US" dirty="0" err="1" smtClean="0"/>
              <a:t>reg</a:t>
            </a:r>
            <a:r>
              <a:rPr lang="en-US" dirty="0" smtClean="0"/>
              <a:t>, MNB, SVC(</a:t>
            </a:r>
            <a:r>
              <a:rPr lang="en-US" dirty="0" err="1" smtClean="0"/>
              <a:t>rbf</a:t>
            </a:r>
            <a:r>
              <a:rPr lang="en-US" dirty="0" smtClean="0"/>
              <a:t>, linear), RF (</a:t>
            </a:r>
            <a:r>
              <a:rPr lang="en-US" dirty="0" err="1" smtClean="0"/>
              <a:t>gini</a:t>
            </a:r>
            <a:r>
              <a:rPr lang="en-US" dirty="0" smtClean="0"/>
              <a:t> criterion)</a:t>
            </a:r>
            <a:endParaRPr lang="en-US" sz="2400" dirty="0" smtClean="0"/>
          </a:p>
          <a:p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71299" y="3035029"/>
            <a:ext cx="7143800" cy="28894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BUILDING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146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Word </a:t>
            </a:r>
            <a:r>
              <a:rPr lang="en-IN" dirty="0" err="1" smtClean="0"/>
              <a:t>Vectorization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254869"/>
            <a:ext cx="8596668" cy="4786494"/>
          </a:xfrm>
        </p:spPr>
        <p:txBody>
          <a:bodyPr/>
          <a:lstStyle/>
          <a:p>
            <a:r>
              <a:rPr lang="en-IN" dirty="0" smtClean="0"/>
              <a:t>Feature extraction using Bag of words</a:t>
            </a:r>
          </a:p>
          <a:p>
            <a:pPr lvl="1"/>
            <a:r>
              <a:rPr lang="en-IN" dirty="0" smtClean="0"/>
              <a:t>Disregard Grammar, disregard Order of occurrence of words, only keeping multiplicity</a:t>
            </a:r>
          </a:p>
          <a:p>
            <a:pPr>
              <a:buNone/>
            </a:pPr>
            <a:r>
              <a:rPr lang="en-IN" dirty="0" smtClean="0"/>
              <a:t>Measures used are:</a:t>
            </a:r>
          </a:p>
          <a:p>
            <a:r>
              <a:rPr lang="en-IN" dirty="0" smtClean="0"/>
              <a:t>Term frequency – binary</a:t>
            </a:r>
          </a:p>
          <a:p>
            <a:pPr lvl="1"/>
            <a:r>
              <a:rPr lang="en-IN" dirty="0" smtClean="0"/>
              <a:t>Whether word is present or not (1 or 0)</a:t>
            </a:r>
          </a:p>
          <a:p>
            <a:r>
              <a:rPr lang="en-IN" dirty="0" smtClean="0"/>
              <a:t>Term frequency (TF)</a:t>
            </a:r>
          </a:p>
          <a:p>
            <a:pPr lvl="1"/>
            <a:r>
              <a:rPr lang="en-IN" dirty="0" smtClean="0"/>
              <a:t>How frequently a term occurs in a  document</a:t>
            </a:r>
          </a:p>
          <a:p>
            <a:r>
              <a:rPr lang="en-IN" dirty="0" smtClean="0"/>
              <a:t>Term frequency – Inverse Document Frequency (TF-IDF)</a:t>
            </a:r>
          </a:p>
          <a:p>
            <a:pPr lvl="1"/>
            <a:r>
              <a:rPr lang="en-IN" dirty="0" smtClean="0"/>
              <a:t>How important a term is </a:t>
            </a:r>
          </a:p>
          <a:p>
            <a:pPr lvl="1"/>
            <a:r>
              <a:rPr lang="en-IN" dirty="0" smtClean="0"/>
              <a:t>Highlight words that are more frequent in a document but not across documents</a:t>
            </a:r>
            <a:endParaRPr lang="en-US" dirty="0" smtClean="0"/>
          </a:p>
          <a:p>
            <a:pPr lvl="1"/>
            <a:r>
              <a:rPr lang="en-US" dirty="0" smtClean="0"/>
              <a:t>we have a large vocabulary on which we can observe the </a:t>
            </a:r>
            <a:r>
              <a:rPr lang="en-US" dirty="0" err="1" smtClean="0"/>
              <a:t>behaviour</a:t>
            </a:r>
            <a:r>
              <a:rPr lang="en-US" dirty="0" smtClean="0"/>
              <a:t> of words by using IDF weightings</a:t>
            </a:r>
            <a:endParaRPr lang="en-IN" dirty="0" smtClean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946826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Various model used, changed attributes, parameters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643975"/>
            <a:ext cx="8596668" cy="4397388"/>
          </a:xfrm>
        </p:spPr>
        <p:txBody>
          <a:bodyPr>
            <a:normAutofit fontScale="92500" lnSpcReduction="20000"/>
          </a:bodyPr>
          <a:lstStyle/>
          <a:p>
            <a:pPr fontAlgn="base"/>
            <a:r>
              <a:rPr lang="en-US" dirty="0" smtClean="0"/>
              <a:t>Vectors – </a:t>
            </a:r>
            <a:r>
              <a:rPr lang="en-US" dirty="0" err="1" smtClean="0"/>
              <a:t>tf</a:t>
            </a:r>
            <a:r>
              <a:rPr lang="en-US" dirty="0" smtClean="0"/>
              <a:t> (binary) , </a:t>
            </a:r>
            <a:r>
              <a:rPr lang="en-US" dirty="0" err="1" smtClean="0"/>
              <a:t>Tf</a:t>
            </a:r>
            <a:r>
              <a:rPr lang="en-US" dirty="0" smtClean="0"/>
              <a:t>, </a:t>
            </a:r>
            <a:r>
              <a:rPr lang="en-US" dirty="0" err="1" smtClean="0"/>
              <a:t>tf-idf</a:t>
            </a:r>
            <a:r>
              <a:rPr lang="en-US" dirty="0" smtClean="0"/>
              <a:t> </a:t>
            </a:r>
            <a:endParaRPr lang="en-US" sz="2400" dirty="0" smtClean="0"/>
          </a:p>
          <a:p>
            <a:pPr fontAlgn="base"/>
            <a:r>
              <a:rPr lang="en-US" dirty="0" smtClean="0"/>
              <a:t>Number of terms – 280 , 3000 terms , all terms (about 37000)</a:t>
            </a:r>
            <a:endParaRPr lang="en-US" sz="2400" dirty="0" smtClean="0"/>
          </a:p>
          <a:p>
            <a:pPr lvl="1" fontAlgn="base"/>
            <a:r>
              <a:rPr lang="en-US" dirty="0" smtClean="0"/>
              <a:t>Very less change in overall prediction scores</a:t>
            </a:r>
            <a:endParaRPr lang="en-US" sz="2000" dirty="0" smtClean="0"/>
          </a:p>
          <a:p>
            <a:pPr fontAlgn="base"/>
            <a:r>
              <a:rPr lang="en-US" dirty="0" smtClean="0"/>
              <a:t>Multinomial logistic regression</a:t>
            </a:r>
            <a:endParaRPr lang="en-US" sz="2400" dirty="0" smtClean="0"/>
          </a:p>
          <a:p>
            <a:pPr lvl="1" fontAlgn="base"/>
            <a:r>
              <a:rPr lang="en-US" dirty="0" smtClean="0"/>
              <a:t>changed solvers  -  Newton-cg, </a:t>
            </a:r>
            <a:r>
              <a:rPr lang="en-US" dirty="0" err="1" smtClean="0"/>
              <a:t>lbfgs</a:t>
            </a:r>
            <a:r>
              <a:rPr lang="en-US" dirty="0" smtClean="0"/>
              <a:t>, </a:t>
            </a:r>
            <a:r>
              <a:rPr lang="en-US" dirty="0" err="1" smtClean="0"/>
              <a:t>saga,sag</a:t>
            </a:r>
            <a:endParaRPr lang="en-US" sz="2000" dirty="0" smtClean="0"/>
          </a:p>
          <a:p>
            <a:pPr lvl="1" fontAlgn="base"/>
            <a:r>
              <a:rPr lang="en-US" dirty="0" err="1" smtClean="0"/>
              <a:t>class_weight</a:t>
            </a:r>
            <a:r>
              <a:rPr lang="en-US" dirty="0" smtClean="0"/>
              <a:t> </a:t>
            </a:r>
            <a:endParaRPr lang="en-US" sz="2000" dirty="0" smtClean="0"/>
          </a:p>
          <a:p>
            <a:pPr fontAlgn="base"/>
            <a:r>
              <a:rPr lang="en-US" dirty="0" smtClean="0"/>
              <a:t>SVM –kernels (</a:t>
            </a:r>
            <a:r>
              <a:rPr lang="en-US" dirty="0" err="1" smtClean="0"/>
              <a:t>rbf</a:t>
            </a:r>
            <a:r>
              <a:rPr lang="en-US" dirty="0" smtClean="0"/>
              <a:t>, linear)</a:t>
            </a:r>
            <a:endParaRPr lang="en-US" sz="2400" dirty="0" smtClean="0"/>
          </a:p>
          <a:p>
            <a:pPr fontAlgn="base"/>
            <a:r>
              <a:rPr lang="en-US" dirty="0" smtClean="0"/>
              <a:t>KNN – </a:t>
            </a:r>
            <a:r>
              <a:rPr lang="en-US" dirty="0" err="1" smtClean="0"/>
              <a:t>neighbours</a:t>
            </a:r>
            <a:r>
              <a:rPr lang="en-US" dirty="0" smtClean="0"/>
              <a:t> (5,11,21)</a:t>
            </a:r>
            <a:endParaRPr lang="en-US" sz="2400" dirty="0" smtClean="0"/>
          </a:p>
          <a:p>
            <a:r>
              <a:rPr lang="en-IN" dirty="0" smtClean="0"/>
              <a:t>SVM --- SVC and </a:t>
            </a:r>
            <a:r>
              <a:rPr lang="en-IN" dirty="0" err="1" smtClean="0"/>
              <a:t>LinearSVC</a:t>
            </a:r>
            <a:endParaRPr lang="en-IN" dirty="0" smtClean="0"/>
          </a:p>
          <a:p>
            <a:r>
              <a:rPr lang="en-IN" dirty="0" smtClean="0"/>
              <a:t>Naïve </a:t>
            </a:r>
            <a:r>
              <a:rPr lang="en-IN" dirty="0" err="1" smtClean="0"/>
              <a:t>Bayes</a:t>
            </a:r>
            <a:r>
              <a:rPr lang="en-IN" dirty="0" smtClean="0"/>
              <a:t>  ---  Gaussian NB and Multinomial NB</a:t>
            </a:r>
          </a:p>
          <a:p>
            <a:r>
              <a:rPr lang="en-IN" dirty="0" smtClean="0"/>
              <a:t>Decision Trees</a:t>
            </a:r>
          </a:p>
          <a:p>
            <a:r>
              <a:rPr lang="en-IN" dirty="0" smtClean="0"/>
              <a:t>Random Forest</a:t>
            </a:r>
          </a:p>
          <a:p>
            <a:r>
              <a:rPr lang="en-IN" dirty="0" smtClean="0"/>
              <a:t>Neural Networks --- NN and </a:t>
            </a:r>
            <a:r>
              <a:rPr lang="en-IN" dirty="0" err="1" smtClean="0"/>
              <a:t>Keras</a:t>
            </a:r>
            <a:endParaRPr lang="en-IN" dirty="0" smtClean="0"/>
          </a:p>
          <a:p>
            <a:pPr fontAlgn="base"/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Advanced Models Built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741251"/>
            <a:ext cx="8596668" cy="4300111"/>
          </a:xfrm>
        </p:spPr>
        <p:txBody>
          <a:bodyPr>
            <a:normAutofit/>
          </a:bodyPr>
          <a:lstStyle/>
          <a:p>
            <a:pPr fontAlgn="base"/>
            <a:r>
              <a:rPr lang="en-US" dirty="0" smtClean="0"/>
              <a:t>Topic modeling</a:t>
            </a:r>
            <a:endParaRPr lang="en-US" sz="2400" dirty="0" smtClean="0"/>
          </a:p>
          <a:p>
            <a:pPr fontAlgn="base"/>
            <a:r>
              <a:rPr lang="en-US" dirty="0" smtClean="0"/>
              <a:t>Sentiment analysis – Text blob and Vader</a:t>
            </a:r>
          </a:p>
          <a:p>
            <a:pPr fontAlgn="base"/>
            <a:r>
              <a:rPr lang="en-IN" dirty="0" smtClean="0"/>
              <a:t>Named Entity Recognition (NER)</a:t>
            </a:r>
          </a:p>
          <a:p>
            <a:pPr fontAlgn="base"/>
            <a:endParaRPr lang="en-IN" dirty="0" smtClean="0"/>
          </a:p>
          <a:p>
            <a:pPr fontAlgn="base">
              <a:buNone/>
            </a:pPr>
            <a:r>
              <a:rPr lang="en-IN" sz="2800" dirty="0" smtClean="0"/>
              <a:t>Other Techniques used :</a:t>
            </a:r>
          </a:p>
          <a:p>
            <a:pPr fontAlgn="base"/>
            <a:r>
              <a:rPr lang="en-US" dirty="0" smtClean="0"/>
              <a:t>Balancing technique - SMOTE</a:t>
            </a:r>
          </a:p>
          <a:p>
            <a:pPr fontAlgn="base"/>
            <a:r>
              <a:rPr lang="en-IN" dirty="0" smtClean="0"/>
              <a:t>Length of reviews, length of clean reviews</a:t>
            </a:r>
          </a:p>
          <a:p>
            <a:pPr fontAlgn="base"/>
            <a:endParaRPr lang="en-IN" dirty="0" smtClean="0"/>
          </a:p>
          <a:p>
            <a:pPr fontAlgn="base">
              <a:buNone/>
            </a:pPr>
            <a:r>
              <a:rPr lang="en-IN" sz="2400" dirty="0" smtClean="0"/>
              <a:t>Rating levels used :</a:t>
            </a:r>
          </a:p>
          <a:p>
            <a:pPr fontAlgn="base"/>
            <a:r>
              <a:rPr lang="en-IN" dirty="0" smtClean="0"/>
              <a:t>Models built using 5-level and 3-level ratings</a:t>
            </a:r>
            <a:endParaRPr lang="en-US" dirty="0" smtClean="0"/>
          </a:p>
          <a:p>
            <a:pPr fontAlgn="base"/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311286"/>
            <a:ext cx="8596668" cy="797668"/>
          </a:xfrm>
        </p:spPr>
        <p:txBody>
          <a:bodyPr/>
          <a:lstStyle/>
          <a:p>
            <a:r>
              <a:rPr lang="en-IN" dirty="0" smtClean="0"/>
              <a:t>Accuracy Measures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177047"/>
            <a:ext cx="8596668" cy="5389123"/>
          </a:xfrm>
        </p:spPr>
        <p:txBody>
          <a:bodyPr>
            <a:normAutofit fontScale="62500" lnSpcReduction="20000"/>
          </a:bodyPr>
          <a:lstStyle/>
          <a:p>
            <a:pPr fontAlgn="base">
              <a:buNone/>
            </a:pPr>
            <a:r>
              <a:rPr lang="en-US" dirty="0" smtClean="0"/>
              <a:t>  </a:t>
            </a:r>
            <a:r>
              <a:rPr lang="en-US" sz="2200" b="1" dirty="0" smtClean="0"/>
              <a:t>                              Number of Features classified Correctly</a:t>
            </a:r>
          </a:p>
          <a:p>
            <a:pPr fontAlgn="base"/>
            <a:r>
              <a:rPr lang="en-US" sz="2200" b="1" dirty="0" smtClean="0"/>
              <a:t>Accuracy=   ---------------------------------------------------------</a:t>
            </a:r>
          </a:p>
          <a:p>
            <a:pPr fontAlgn="base">
              <a:buNone/>
            </a:pPr>
            <a:r>
              <a:rPr lang="en-US" sz="2200" b="1" dirty="0" smtClean="0"/>
              <a:t>                                         Number of Features   </a:t>
            </a:r>
          </a:p>
          <a:p>
            <a:pPr fontAlgn="base">
              <a:buNone/>
            </a:pPr>
            <a:r>
              <a:rPr lang="en-US" sz="2200" b="1" dirty="0" smtClean="0"/>
              <a:t/>
            </a:r>
            <a:br>
              <a:rPr lang="en-US" sz="2200" b="1" dirty="0" smtClean="0"/>
            </a:br>
            <a:r>
              <a:rPr lang="en-US" sz="2200" b="1" dirty="0" smtClean="0"/>
              <a:t>                                         Number of Features classified Incorrectly</a:t>
            </a:r>
          </a:p>
          <a:p>
            <a:pPr fontAlgn="base"/>
            <a:r>
              <a:rPr lang="en-US" sz="2200" b="1" dirty="0" smtClean="0"/>
              <a:t>Misclassification Rate = -----------------------------------------------------------     =   1 - Accuracy</a:t>
            </a:r>
          </a:p>
          <a:p>
            <a:pPr fontAlgn="base">
              <a:buNone/>
            </a:pPr>
            <a:r>
              <a:rPr lang="en-US" sz="2200" b="1" dirty="0" smtClean="0"/>
              <a:t>                                                                  Number of Features</a:t>
            </a:r>
          </a:p>
          <a:p>
            <a:pPr fontAlgn="base">
              <a:buNone/>
            </a:pPr>
            <a:r>
              <a:rPr lang="en-US" sz="2200" b="1" dirty="0" smtClean="0"/>
              <a:t/>
            </a:r>
            <a:br>
              <a:rPr lang="en-US" sz="2200" b="1" dirty="0" smtClean="0"/>
            </a:br>
            <a:r>
              <a:rPr lang="en-US" sz="2200" b="1" dirty="0" smtClean="0"/>
              <a:t>                            Correctly predicted positive observations</a:t>
            </a:r>
          </a:p>
          <a:p>
            <a:pPr fontAlgn="base"/>
            <a:r>
              <a:rPr lang="en-US" sz="2200" b="1" dirty="0" smtClean="0"/>
              <a:t>Precision =   ----------------------------------------------------------------</a:t>
            </a:r>
          </a:p>
          <a:p>
            <a:pPr fontAlgn="base">
              <a:buNone/>
            </a:pPr>
            <a:r>
              <a:rPr lang="en-US" sz="2200" b="1" dirty="0" smtClean="0"/>
              <a:t>                                        Total predicted positive observations    </a:t>
            </a:r>
          </a:p>
          <a:p>
            <a:pPr fontAlgn="base">
              <a:buNone/>
            </a:pPr>
            <a:r>
              <a:rPr lang="en-US" sz="2200" b="1" dirty="0" smtClean="0"/>
              <a:t/>
            </a:r>
            <a:br>
              <a:rPr lang="en-US" sz="2200" b="1" dirty="0" smtClean="0"/>
            </a:br>
            <a:r>
              <a:rPr lang="en-US" sz="2200" b="1" dirty="0" smtClean="0"/>
              <a:t/>
            </a:r>
            <a:br>
              <a:rPr lang="en-US" sz="2200" b="1" dirty="0" smtClean="0"/>
            </a:br>
            <a:r>
              <a:rPr lang="en-US" sz="2200" b="1" dirty="0" smtClean="0"/>
              <a:t>                           Correctly predicted positive observations   </a:t>
            </a:r>
          </a:p>
          <a:p>
            <a:pPr fontAlgn="base"/>
            <a:r>
              <a:rPr lang="en-US" sz="2200" b="1" dirty="0" smtClean="0"/>
              <a:t>Recall  =   ---------------------------------------------------------------------</a:t>
            </a:r>
          </a:p>
          <a:p>
            <a:pPr fontAlgn="base">
              <a:buNone/>
            </a:pPr>
            <a:r>
              <a:rPr lang="en-US" sz="2200" b="1" dirty="0" smtClean="0"/>
              <a:t>                                             All the positive observations   </a:t>
            </a:r>
          </a:p>
          <a:p>
            <a:pPr fontAlgn="base">
              <a:buNone/>
            </a:pPr>
            <a:r>
              <a:rPr lang="en-US" sz="2200" b="1" dirty="0" smtClean="0"/>
              <a:t/>
            </a:r>
            <a:br>
              <a:rPr lang="en-US" sz="2200" b="1" dirty="0" smtClean="0"/>
            </a:br>
            <a:r>
              <a:rPr lang="en-US" sz="2200" b="1" dirty="0" smtClean="0"/>
              <a:t>                         2  * Recall  * Precision</a:t>
            </a:r>
          </a:p>
          <a:p>
            <a:pPr fontAlgn="base"/>
            <a:r>
              <a:rPr lang="en-US" sz="2200" b="1" dirty="0" smtClean="0"/>
              <a:t>F1 Score =   -------------------------------------   = weighted average of Precision and Recall</a:t>
            </a:r>
          </a:p>
          <a:p>
            <a:pPr fontAlgn="base">
              <a:buNone/>
            </a:pPr>
            <a:r>
              <a:rPr lang="en-US" sz="2200" b="1" dirty="0" smtClean="0"/>
              <a:t>                                    (Recall  + Precision )</a:t>
            </a:r>
            <a:endParaRPr lang="en-US" sz="2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975379" y="246704"/>
            <a:ext cx="9565892" cy="616085"/>
          </a:xfrm>
          <a:ln>
            <a:solidFill>
              <a:schemeClr val="accent5"/>
            </a:solidFill>
          </a:ln>
        </p:spPr>
        <p:txBody>
          <a:bodyPr>
            <a:normAutofit fontScale="90000"/>
          </a:bodyPr>
          <a:lstStyle/>
          <a:p>
            <a:r>
              <a:rPr lang="en-IN" dirty="0" smtClean="0">
                <a:solidFill>
                  <a:schemeClr val="tx1"/>
                </a:solidFill>
              </a:rPr>
              <a:t>Multinomial Logistic Regression – 5 level rating</a:t>
            </a:r>
            <a:r>
              <a:rPr lang="en-IN" dirty="0" smtClean="0"/>
              <a:t/>
            </a:r>
            <a:br>
              <a:rPr lang="en-IN" dirty="0" smtClean="0"/>
            </a:b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963037" y="933853"/>
          <a:ext cx="9046725" cy="56155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7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648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26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797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332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1241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5574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5574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2314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813349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1220023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50188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Model</a:t>
                      </a:r>
                    </a:p>
                  </a:txBody>
                  <a:tcPr marL="5610" marR="561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1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610" marR="561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1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610" marR="5610" marT="6350" marB="0" anchor="b"/>
                </a:tc>
                <a:tc gridSpan="2">
                  <a:txBody>
                    <a:bodyPr/>
                    <a:lstStyle/>
                    <a:p>
                      <a:pPr algn="ctr" fontAlgn="b"/>
                      <a:endParaRPr lang="en-US" sz="1100" b="1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610" marR="5610" marT="6350" marB="0" anchor="b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1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610" marR="561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rows, columns</a:t>
                      </a:r>
                    </a:p>
                  </a:txBody>
                  <a:tcPr marL="5610" marR="561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train - test split</a:t>
                      </a:r>
                    </a:p>
                  </a:txBody>
                  <a:tcPr marL="5610" marR="561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Test accuracy score</a:t>
                      </a:r>
                    </a:p>
                  </a:txBody>
                  <a:tcPr marL="5610" marR="561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Test recall (%)</a:t>
                      </a:r>
                    </a:p>
                  </a:txBody>
                  <a:tcPr marL="5610" marR="561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Train accuracy score</a:t>
                      </a:r>
                    </a:p>
                  </a:txBody>
                  <a:tcPr marL="5610" marR="561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Train recall (%)</a:t>
                      </a:r>
                    </a:p>
                  </a:txBody>
                  <a:tcPr marL="5610" marR="5610" marT="6350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8009">
                <a:tc>
                  <a:txBody>
                    <a:bodyPr/>
                    <a:lstStyle/>
                    <a:p>
                      <a:pPr algn="l" fontAlgn="b"/>
                      <a:endParaRPr lang="en-US" sz="1100" b="1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610" marR="561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610" marR="561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610" marR="5610" marT="6350" marB="0" anchor="b"/>
                </a:tc>
                <a:tc gridSpan="2"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610" marR="5610" marT="6350" marB="0" anchor="b"/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610" marR="5610" marT="6350" marB="0" anchor="b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5610" marR="561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610" marR="561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610" marR="561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610" marR="561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610" marR="561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610" marR="5610" marT="6350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5657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Log reg - Multinomial</a:t>
                      </a:r>
                    </a:p>
                  </a:txBody>
                  <a:tcPr marL="5610" marR="561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latin typeface="Calibri"/>
                        </a:rPr>
                        <a:t>random_state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=123,  solver='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latin typeface="Calibri"/>
                        </a:rPr>
                        <a:t>newton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-cg'</a:t>
                      </a:r>
                    </a:p>
                  </a:txBody>
                  <a:tcPr marL="5610" marR="561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tf - binary</a:t>
                      </a:r>
                    </a:p>
                  </a:txBody>
                  <a:tcPr marL="5610" marR="5610" marT="6350" marB="0" anchor="b"/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min_df=10</a:t>
                      </a:r>
                    </a:p>
                  </a:txBody>
                  <a:tcPr marL="5610" marR="5610" marT="6350" marB="0" anchor="b"/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610" marR="561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14343, 6885</a:t>
                      </a:r>
                    </a:p>
                  </a:txBody>
                  <a:tcPr marL="5610" marR="561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70 - 30</a:t>
                      </a:r>
                    </a:p>
                  </a:txBody>
                  <a:tcPr marL="5610" marR="561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0.554</a:t>
                      </a:r>
                    </a:p>
                  </a:txBody>
                  <a:tcPr marL="5610" marR="561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57,34,31,44,72</a:t>
                      </a:r>
                    </a:p>
                  </a:txBody>
                  <a:tcPr marL="5610" marR="561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0.9722</a:t>
                      </a:r>
                    </a:p>
                  </a:txBody>
                  <a:tcPr marL="5610" marR="561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100, 100, 98, 94, 98</a:t>
                      </a:r>
                    </a:p>
                  </a:txBody>
                  <a:tcPr marL="5610" marR="5610" marT="6350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800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 ""</a:t>
                      </a:r>
                    </a:p>
                  </a:txBody>
                  <a:tcPr marL="5610" marR="561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random_state=123,  solver='newton-cg'</a:t>
                      </a:r>
                    </a:p>
                  </a:txBody>
                  <a:tcPr marL="5610" marR="561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tf</a:t>
                      </a:r>
                    </a:p>
                  </a:txBody>
                  <a:tcPr marL="5610" marR="5610" marT="6350" marB="0" anchor="b"/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min_df=10</a:t>
                      </a:r>
                    </a:p>
                  </a:txBody>
                  <a:tcPr marL="5610" marR="5610" marT="6350" marB="0" anchor="b"/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610" marR="561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14343, 6885</a:t>
                      </a:r>
                    </a:p>
                  </a:txBody>
                  <a:tcPr marL="5610" marR="561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80 - 20</a:t>
                      </a:r>
                    </a:p>
                  </a:txBody>
                  <a:tcPr marL="5610" marR="561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0.56814</a:t>
                      </a:r>
                    </a:p>
                  </a:txBody>
                  <a:tcPr marL="5610" marR="561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65,36,30,46,73</a:t>
                      </a:r>
                    </a:p>
                  </a:txBody>
                  <a:tcPr marL="5610" marR="561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610" marR="561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610" marR="5610" marT="6350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800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 ""</a:t>
                      </a:r>
                    </a:p>
                  </a:txBody>
                  <a:tcPr marL="5610" marR="561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solver='saga'</a:t>
                      </a:r>
                    </a:p>
                  </a:txBody>
                  <a:tcPr marL="5610" marR="561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tf</a:t>
                      </a:r>
                    </a:p>
                  </a:txBody>
                  <a:tcPr marL="5610" marR="5610" marT="6350" marB="0" anchor="b"/>
                </a:tc>
                <a:tc gridSpan="6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no convergence</a:t>
                      </a:r>
                    </a:p>
                  </a:txBody>
                  <a:tcPr marL="5610" marR="5610" marT="635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610" marR="561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610" marR="5610" marT="6350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800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 ""</a:t>
                      </a:r>
                    </a:p>
                  </a:txBody>
                  <a:tcPr marL="5610" marR="561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solver='sag'</a:t>
                      </a:r>
                    </a:p>
                  </a:txBody>
                  <a:tcPr marL="5610" marR="561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tf</a:t>
                      </a:r>
                    </a:p>
                  </a:txBody>
                  <a:tcPr marL="5610" marR="5610" marT="6350" marB="0" anchor="b"/>
                </a:tc>
                <a:tc gridSpan="6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 convergence</a:t>
                      </a:r>
                    </a:p>
                  </a:txBody>
                  <a:tcPr marL="5610" marR="5610" marT="635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610" marR="561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610" marR="5610" marT="6350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800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 ""</a:t>
                      </a:r>
                    </a:p>
                  </a:txBody>
                  <a:tcPr marL="5610" marR="561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solver='lbfgs'</a:t>
                      </a:r>
                    </a:p>
                  </a:txBody>
                  <a:tcPr marL="5610" marR="561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tf</a:t>
                      </a:r>
                    </a:p>
                  </a:txBody>
                  <a:tcPr marL="5610" marR="5610" marT="6350" marB="0" anchor="b"/>
                </a:tc>
                <a:tc gridSpan="6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no convergence</a:t>
                      </a:r>
                    </a:p>
                  </a:txBody>
                  <a:tcPr marL="5610" marR="5610" marT="635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610" marR="561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610" marR="5610" marT="6350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800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 ""</a:t>
                      </a:r>
                    </a:p>
                  </a:txBody>
                  <a:tcPr marL="5610" marR="561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random_state=123,  solver='newton-cg'</a:t>
                      </a:r>
                    </a:p>
                  </a:txBody>
                  <a:tcPr marL="5610" marR="561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tf</a:t>
                      </a:r>
                    </a:p>
                  </a:txBody>
                  <a:tcPr marL="5610" marR="561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min_df=10</a:t>
                      </a:r>
                    </a:p>
                  </a:txBody>
                  <a:tcPr marL="5610" marR="5610" marT="6350" marB="0" anchor="b"/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14343, 6885</a:t>
                      </a:r>
                    </a:p>
                  </a:txBody>
                  <a:tcPr marL="5610" marR="5610" marT="635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10 fold CV</a:t>
                      </a:r>
                    </a:p>
                  </a:txBody>
                  <a:tcPr marL="5610" marR="561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610" marR="561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610" marR="561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0.57216</a:t>
                      </a:r>
                    </a:p>
                  </a:txBody>
                  <a:tcPr marL="5610" marR="561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610" marR="5610" marT="6350" marB="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9800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 ""</a:t>
                      </a:r>
                    </a:p>
                  </a:txBody>
                  <a:tcPr marL="5610" marR="561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random_state=123,  solver='newton-cg'</a:t>
                      </a:r>
                    </a:p>
                  </a:txBody>
                  <a:tcPr marL="5610" marR="561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tfidf </a:t>
                      </a:r>
                    </a:p>
                  </a:txBody>
                  <a:tcPr marL="5610" marR="561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 ""</a:t>
                      </a:r>
                    </a:p>
                  </a:txBody>
                  <a:tcPr marL="5610" marR="5610" marT="6350" marB="0" anchor="b"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 ""</a:t>
                      </a:r>
                    </a:p>
                  </a:txBody>
                  <a:tcPr marL="5610" marR="5610" marT="635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80 - 20</a:t>
                      </a:r>
                    </a:p>
                  </a:txBody>
                  <a:tcPr marL="5610" marR="561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0.61275</a:t>
                      </a:r>
                    </a:p>
                  </a:txBody>
                  <a:tcPr marL="5610" marR="561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60,38,20,49,84</a:t>
                      </a:r>
                    </a:p>
                  </a:txBody>
                  <a:tcPr marL="5610" marR="561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0.77</a:t>
                      </a:r>
                    </a:p>
                  </a:txBody>
                  <a:tcPr marL="5610" marR="561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82,67,48,68,91</a:t>
                      </a:r>
                    </a:p>
                  </a:txBody>
                  <a:tcPr marL="5610" marR="5610" marT="6350" marB="0" anchor="b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9800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 ""</a:t>
                      </a:r>
                    </a:p>
                  </a:txBody>
                  <a:tcPr marL="5610" marR="561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 ""</a:t>
                      </a:r>
                    </a:p>
                  </a:txBody>
                  <a:tcPr marL="5610" marR="561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 ""</a:t>
                      </a:r>
                    </a:p>
                  </a:txBody>
                  <a:tcPr marL="5610" marR="561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 ""</a:t>
                      </a:r>
                    </a:p>
                  </a:txBody>
                  <a:tcPr marL="5610" marR="5610" marT="6350" marB="0" anchor="b"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 ""</a:t>
                      </a:r>
                    </a:p>
                  </a:txBody>
                  <a:tcPr marL="5610" marR="5610" marT="635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75 - 25</a:t>
                      </a:r>
                    </a:p>
                  </a:txBody>
                  <a:tcPr marL="5610" marR="561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0.60987</a:t>
                      </a:r>
                    </a:p>
                  </a:txBody>
                  <a:tcPr marL="5610" marR="561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58,37,21,49,84</a:t>
                      </a:r>
                    </a:p>
                  </a:txBody>
                  <a:tcPr marL="5610" marR="561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610" marR="561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610" marR="5610" marT="6350" marB="0" anchor="b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9800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 ""</a:t>
                      </a:r>
                    </a:p>
                  </a:txBody>
                  <a:tcPr marL="5610" marR="561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 ""</a:t>
                      </a:r>
                    </a:p>
                  </a:txBody>
                  <a:tcPr marL="5610" marR="561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 ""</a:t>
                      </a:r>
                    </a:p>
                  </a:txBody>
                  <a:tcPr marL="5610" marR="561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 ""</a:t>
                      </a:r>
                    </a:p>
                  </a:txBody>
                  <a:tcPr marL="5610" marR="5610" marT="6350" marB="0" anchor="b"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 ""</a:t>
                      </a:r>
                    </a:p>
                  </a:txBody>
                  <a:tcPr marL="5610" marR="5610" marT="635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70- 30</a:t>
                      </a:r>
                    </a:p>
                  </a:txBody>
                  <a:tcPr marL="5610" marR="561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0.6091</a:t>
                      </a:r>
                    </a:p>
                  </a:txBody>
                  <a:tcPr marL="5610" marR="561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59,34,19,49,84</a:t>
                      </a:r>
                    </a:p>
                  </a:txBody>
                  <a:tcPr marL="5610" marR="561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610" marR="561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610" marR="5610" marT="6350" marB="0" anchor="b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50188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 ""</a:t>
                      </a:r>
                    </a:p>
                  </a:txBody>
                  <a:tcPr marL="5610" marR="561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 ""</a:t>
                      </a:r>
                    </a:p>
                  </a:txBody>
                  <a:tcPr marL="5610" marR="561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 ""</a:t>
                      </a:r>
                    </a:p>
                  </a:txBody>
                  <a:tcPr marL="5610" marR="561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"" , mx_feat=4000</a:t>
                      </a:r>
                    </a:p>
                  </a:txBody>
                  <a:tcPr marL="5610" marR="5610" marT="6350" marB="0" anchor="b"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14343, 4000</a:t>
                      </a:r>
                    </a:p>
                  </a:txBody>
                  <a:tcPr marL="5610" marR="5610" marT="635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80 - 20</a:t>
                      </a:r>
                    </a:p>
                  </a:txBody>
                  <a:tcPr marL="5610" marR="561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0.6134</a:t>
                      </a:r>
                    </a:p>
                  </a:txBody>
                  <a:tcPr marL="5610" marR="561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61,38,20,49,84</a:t>
                      </a:r>
                    </a:p>
                  </a:txBody>
                  <a:tcPr marL="5610" marR="561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610" marR="561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610" marR="5610" marT="6350" marB="0" anchor="b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50188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 ""</a:t>
                      </a:r>
                    </a:p>
                  </a:txBody>
                  <a:tcPr marL="5610" marR="561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 ""</a:t>
                      </a:r>
                    </a:p>
                  </a:txBody>
                  <a:tcPr marL="5610" marR="561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5610" marR="561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"" , mx_feat=5000</a:t>
                      </a:r>
                    </a:p>
                  </a:txBody>
                  <a:tcPr marL="5610" marR="5610" marT="6350" marB="0" anchor="b"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14343, 5000</a:t>
                      </a:r>
                    </a:p>
                  </a:txBody>
                  <a:tcPr marL="5610" marR="5610" marT="635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 ""</a:t>
                      </a:r>
                    </a:p>
                  </a:txBody>
                  <a:tcPr marL="5610" marR="561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0.61</a:t>
                      </a:r>
                    </a:p>
                  </a:txBody>
                  <a:tcPr marL="5610" marR="561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59,38,21,49,84</a:t>
                      </a:r>
                    </a:p>
                  </a:txBody>
                  <a:tcPr marL="5610" marR="561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0.78</a:t>
                      </a:r>
                    </a:p>
                  </a:txBody>
                  <a:tcPr marL="5610" marR="561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86,70,49,69,91</a:t>
                      </a:r>
                    </a:p>
                  </a:txBody>
                  <a:tcPr marL="5610" marR="5610" marT="6350" marB="0" anchor="b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41118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55644"/>
            <a:ext cx="8596668" cy="729574"/>
          </a:xfrm>
          <a:ln>
            <a:solidFill>
              <a:schemeClr val="accent5"/>
            </a:solidFill>
          </a:ln>
        </p:spPr>
        <p:txBody>
          <a:bodyPr>
            <a:normAutofit fontScale="90000"/>
          </a:bodyPr>
          <a:lstStyle/>
          <a:p>
            <a:r>
              <a:rPr lang="en-IN" dirty="0" smtClean="0">
                <a:solidFill>
                  <a:schemeClr val="tx1"/>
                </a:solidFill>
              </a:rPr>
              <a:t>Multinomial log-</a:t>
            </a:r>
            <a:r>
              <a:rPr lang="en-IN" dirty="0" err="1" smtClean="0">
                <a:solidFill>
                  <a:schemeClr val="tx1"/>
                </a:solidFill>
              </a:rPr>
              <a:t>reg</a:t>
            </a:r>
            <a:r>
              <a:rPr lang="en-IN" dirty="0" smtClean="0">
                <a:solidFill>
                  <a:schemeClr val="tx1"/>
                </a:solidFill>
              </a:rPr>
              <a:t> solvers – did not converge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017" y="836579"/>
            <a:ext cx="9640111" cy="60214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3" y="249676"/>
            <a:ext cx="10042548" cy="509081"/>
          </a:xfr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>
            <a:normAutofit fontScale="90000"/>
          </a:bodyPr>
          <a:lstStyle/>
          <a:p>
            <a:r>
              <a:rPr lang="en-IN" dirty="0" smtClean="0"/>
              <a:t>K – Nearest </a:t>
            </a:r>
            <a:r>
              <a:rPr lang="en-IN" dirty="0" err="1" smtClean="0"/>
              <a:t>Neighbor</a:t>
            </a:r>
            <a:r>
              <a:rPr lang="en-IN" dirty="0" smtClean="0"/>
              <a:t> Classifier – 5 level rating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395761" y="827899"/>
          <a:ext cx="10518675" cy="27226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90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90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490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4900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4900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4900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4900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4900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4900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19944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77821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74947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Model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rows, columns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train - test split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Test accuracy score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Test recall (%)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Train accuracy score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7741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KNN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n_neighbors=5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""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min_df=10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14343, 6885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70- 30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0.4882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39,17,16,42,69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7741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KNN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n_neighbors=11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 ""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 ""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 ""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 ""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0.5103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39,13,12,41,76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0.5961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57741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KNN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n_neighbors=21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 ""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 ""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 ""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 ""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0.5166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32,09,07,39,81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Title 1"/>
          <p:cNvSpPr txBox="1">
            <a:spLocks/>
          </p:cNvSpPr>
          <p:nvPr/>
        </p:nvSpPr>
        <p:spPr>
          <a:xfrm>
            <a:off x="933856" y="3965644"/>
            <a:ext cx="10107038" cy="616084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rmAutofit/>
          </a:bodyPr>
          <a:lstStyle/>
          <a:p>
            <a:pPr marL="0" marR="0" lvl="0" indent="0" defTabSz="457200" fontAlgn="auto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IN" sz="3200" dirty="0" smtClean="0"/>
              <a:t>Naïve </a:t>
            </a:r>
            <a:r>
              <a:rPr lang="en-IN" sz="3200" dirty="0" err="1" smtClean="0"/>
              <a:t>Bayes</a:t>
            </a:r>
            <a:r>
              <a:rPr lang="en-IN" sz="3200" dirty="0" smtClean="0"/>
              <a:t> – 5 level rating</a:t>
            </a:r>
            <a:endParaRPr lang="en-US" sz="3200" dirty="0"/>
          </a:p>
        </p:txBody>
      </p:sp>
      <p:graphicFrame>
        <p:nvGraphicFramePr>
          <p:cNvPr id="6" name="Content Placeholder 3"/>
          <p:cNvGraphicFramePr>
            <a:graphicFrameLocks/>
          </p:cNvGraphicFramePr>
          <p:nvPr/>
        </p:nvGraphicFramePr>
        <p:xfrm>
          <a:off x="1076697" y="4728689"/>
          <a:ext cx="9117888" cy="18763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196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196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196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196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1964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1964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92331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Test accuracy score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Test recall (%)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Train accuracy score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Train recall (%)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1729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Gaussian Naive </a:t>
                      </a:r>
                      <a:r>
                        <a:rPr lang="en-US" sz="1400" b="1" i="0" u="none" strike="noStrike" dirty="0" err="1">
                          <a:solidFill>
                            <a:srgbClr val="000000"/>
                          </a:solidFill>
                          <a:latin typeface="Calibri"/>
                        </a:rPr>
                        <a:t>Bayes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Tfidf</a:t>
                      </a:r>
                      <a:r>
                        <a:rPr lang="en-IN" sz="14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, </a:t>
                      </a:r>
                      <a:r>
                        <a:rPr lang="en-IN" sz="1400" b="0" i="0" u="none" strike="noStrike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min_df</a:t>
                      </a:r>
                      <a:r>
                        <a:rPr lang="en-IN" sz="14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=10 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0.2888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27,22,23,25,34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0.54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100,81,77,44,43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2331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Multinomial </a:t>
                      </a: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NB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“”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0.5152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16,05,00,26,94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0.59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34,14,01,40,97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321014"/>
            <a:ext cx="8596668" cy="914400"/>
          </a:xfrm>
        </p:spPr>
        <p:txBody>
          <a:bodyPr/>
          <a:lstStyle/>
          <a:p>
            <a:r>
              <a:rPr lang="en-IN" dirty="0" smtClean="0"/>
              <a:t>Why Hotels 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225685"/>
            <a:ext cx="8596668" cy="4815677"/>
          </a:xfrm>
        </p:spPr>
        <p:txBody>
          <a:bodyPr/>
          <a:lstStyle/>
          <a:p>
            <a:r>
              <a:rPr lang="en-IN" sz="2800" dirty="0" smtClean="0">
                <a:latin typeface="Times New Roman" pitchFamily="18" charset="0"/>
                <a:cs typeface="Times New Roman" pitchFamily="18" charset="0"/>
              </a:rPr>
              <a:t>Food and beverages</a:t>
            </a:r>
          </a:p>
          <a:p>
            <a:r>
              <a:rPr lang="en-IN" sz="2800" dirty="0" smtClean="0">
                <a:latin typeface="Times New Roman" pitchFamily="18" charset="0"/>
                <a:cs typeface="Times New Roman" pitchFamily="18" charset="0"/>
              </a:rPr>
              <a:t>Accommodation</a:t>
            </a:r>
          </a:p>
          <a:p>
            <a:r>
              <a:rPr lang="en-IN" sz="2800" dirty="0" smtClean="0">
                <a:latin typeface="Times New Roman" pitchFamily="18" charset="0"/>
                <a:cs typeface="Times New Roman" pitchFamily="18" charset="0"/>
              </a:rPr>
              <a:t>Cleanliness and hygiene</a:t>
            </a:r>
          </a:p>
          <a:p>
            <a:r>
              <a:rPr lang="en-IN" sz="2800" dirty="0" smtClean="0">
                <a:latin typeface="Times New Roman" pitchFamily="18" charset="0"/>
                <a:cs typeface="Times New Roman" pitchFamily="18" charset="0"/>
              </a:rPr>
              <a:t>Comfort</a:t>
            </a:r>
          </a:p>
          <a:p>
            <a:r>
              <a:rPr lang="en-IN" sz="2800" dirty="0" smtClean="0">
                <a:latin typeface="Times New Roman" pitchFamily="18" charset="0"/>
                <a:cs typeface="Times New Roman" pitchFamily="18" charset="0"/>
              </a:rPr>
              <a:t>Safe and secured</a:t>
            </a:r>
          </a:p>
          <a:p>
            <a:r>
              <a:rPr lang="en-IN" sz="2800" dirty="0" smtClean="0">
                <a:latin typeface="Times New Roman" pitchFamily="18" charset="0"/>
                <a:cs typeface="Times New Roman" pitchFamily="18" charset="0"/>
              </a:rPr>
              <a:t>Value for money</a:t>
            </a:r>
          </a:p>
          <a:p>
            <a:r>
              <a:rPr lang="en-IN" sz="2800" dirty="0" smtClean="0">
                <a:latin typeface="Times New Roman" pitchFamily="18" charset="0"/>
                <a:cs typeface="Times New Roman" pitchFamily="18" charset="0"/>
              </a:rPr>
              <a:t>Overall take-away </a:t>
            </a:r>
          </a:p>
          <a:p>
            <a:pPr lvl="1"/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good experience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07641"/>
          </a:xfrm>
          <a:ln>
            <a:solidFill>
              <a:schemeClr val="accent5"/>
            </a:solidFill>
          </a:ln>
        </p:spPr>
        <p:txBody>
          <a:bodyPr>
            <a:normAutofit fontScale="90000"/>
          </a:bodyPr>
          <a:lstStyle/>
          <a:p>
            <a:r>
              <a:rPr lang="en-IN" dirty="0" smtClean="0">
                <a:solidFill>
                  <a:schemeClr val="tx1"/>
                </a:solidFill>
              </a:rPr>
              <a:t>Decision Trees and Random Forest – 5 level rating</a:t>
            </a:r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191479" y="1381327"/>
          <a:ext cx="11238521" cy="50097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24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926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22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0245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245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0245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7594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28405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7548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48833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48551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Model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1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1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1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rows, columns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train - test split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Test accuracy score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Test recall (%)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Train accuracy score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Train recall (%)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674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Decision Tree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criterion='gini', random_state=111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tfidf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min_df=10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14343, 6885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80 - 20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0.451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47,23,21,36,61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100, 100, 100, 100, 100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6746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“”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criterion='entropy',max_features=5000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 ""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 ""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 ""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 ""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0.4513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46,20,22,36,61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100, 100, 100, 100, 100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6746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“”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criterion='entropy',max_features=3000,rs=111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 ""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 ""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 ""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 ""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0.4395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48,19,19,34,60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100, 100, 100, 100, 100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5512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“”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"" , mx_feat=4000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 ""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 ""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0.45381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45,20,22,37,61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100, 100, 100, 100, 100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5512">
                <a:tc>
                  <a:txBody>
                    <a:bodyPr/>
                    <a:lstStyle/>
                    <a:p>
                      <a:pPr algn="ctr" fontAlgn="b"/>
                      <a:endParaRPr lang="en-US" sz="11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6674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Random Forest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n_estimators=200, entropy, max_depth=None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 ""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min_df=10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 ""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80 - 20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0.5441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58,04,01,22,97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100, 100, 100, 100, 100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8622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“”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 err="1">
                          <a:solidFill>
                            <a:srgbClr val="000000"/>
                          </a:solidFill>
                          <a:latin typeface="Calibri"/>
                        </a:rPr>
                        <a:t>n_estimators</a:t>
                      </a: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=1000,max_depth=30, </a:t>
                      </a:r>
                      <a:r>
                        <a:rPr lang="en-US" sz="1400" b="1" i="0" u="none" strike="noStrike" dirty="0" err="1">
                          <a:solidFill>
                            <a:srgbClr val="000000"/>
                          </a:solidFill>
                          <a:latin typeface="Calibri"/>
                        </a:rPr>
                        <a:t>minSmplLf</a:t>
                      </a: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=5, entropy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 ""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 ""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 ""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 ""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0.4956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35,01,00,08,100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0.65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58,30,08,44,100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28610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7731" y="2719220"/>
            <a:ext cx="10515600" cy="656278"/>
          </a:xfr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IN" dirty="0" smtClean="0">
                <a:solidFill>
                  <a:schemeClr val="tx1"/>
                </a:solidFill>
              </a:rPr>
              <a:t>Neural Networks – 5 level rating</a:t>
            </a:r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852961" y="3493277"/>
          <a:ext cx="9691822" cy="30594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19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773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69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1163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919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919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3319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5879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30321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2123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1323474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Model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1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1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rows, columns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train - test split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6350" marR="6350" marT="6350" marB="0" anchor="b"/>
                </a:tc>
                <a:tc gridSpan="2">
                  <a:txBody>
                    <a:bodyPr/>
                    <a:lstStyle/>
                    <a:p>
                      <a:pPr marL="0" marR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Test accuracy score</a:t>
                      </a:r>
                    </a:p>
                    <a:p>
                      <a:pPr algn="ctr" fontAlgn="b"/>
                      <a:endParaRPr lang="en-US" sz="16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6350" marR="6350" marT="6350" marB="0" anchor="b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6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Train</a:t>
                      </a:r>
                      <a:r>
                        <a:rPr lang="en-US" sz="1600" b="1" i="0" u="none" strike="noStrike" baseline="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US" sz="1600" b="1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accuracy score</a:t>
                      </a:r>
                    </a:p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Neural Networks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epochs=100, batch_size=100, HL=1(8)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Tfidf</a:t>
                      </a:r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Min_df</a:t>
                      </a:r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=10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14343, 6885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80 : 20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6350" marR="6350" marT="6350" marB="0" anchor="b"/>
                </a:tc>
                <a:tc gridSpan="3"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0.5225</a:t>
                      </a:r>
                    </a:p>
                  </a:txBody>
                  <a:tcPr marL="6350" marR="6350" marT="635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0.9971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 ""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epochs=100, batch_size=100, HL=3(10,10,10)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6350" marR="6350" marT="6350" marB="0" anchor="b"/>
                </a:tc>
                <a:tc gridSpan="3"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0.5051</a:t>
                      </a:r>
                    </a:p>
                  </a:txBody>
                  <a:tcPr marL="6350" marR="6350" marT="635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0.9189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NN keras classifier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kfold=5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6350" marR="6350" marT="6350" marB="0" anchor="b"/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0.5947  (</a:t>
                      </a:r>
                      <a:r>
                        <a:rPr lang="en-US" sz="1100" b="0" i="0" u="none" strike="noStrike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sd</a:t>
                      </a:r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0.78%)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6350" marR="6350" marT="635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endParaRPr lang="en-US" sz="1100" b="1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ep=20, bt=100, rmsprop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6350" marR="6350" marT="6350" marB="0" anchor="b"/>
                </a:tc>
                <a:tc gridSpan="2"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6350" marR="6350" marT="635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6350" marR="6350" marT="635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0.45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endParaRPr lang="en-US" sz="1100" b="1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full data </a:t>
                      </a:r>
                    </a:p>
                  </a:txBody>
                  <a:tcPr marL="6350" marR="6350" marT="6350" marB="0" anchor="b"/>
                </a:tc>
                <a:tc gridSpan="9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test accuracy 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latin typeface="Calibri"/>
                        </a:rPr>
                        <a:t>decr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 and test loss 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latin typeface="Calibri"/>
                        </a:rPr>
                        <a:t>incr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6350" marR="6350" marT="635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" name="Title 1"/>
          <p:cNvSpPr txBox="1">
            <a:spLocks/>
          </p:cNvSpPr>
          <p:nvPr/>
        </p:nvSpPr>
        <p:spPr>
          <a:xfrm>
            <a:off x="910796" y="142672"/>
            <a:ext cx="9312973" cy="732817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3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Support Vector Machine – 5 level rating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graphicFrame>
        <p:nvGraphicFramePr>
          <p:cNvPr id="5" name="Content Placeholder 3"/>
          <p:cNvGraphicFramePr>
            <a:graphicFrameLocks/>
          </p:cNvGraphicFramePr>
          <p:nvPr/>
        </p:nvGraphicFramePr>
        <p:xfrm>
          <a:off x="580586" y="1032180"/>
          <a:ext cx="9351354" cy="14503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96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057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35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596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5963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5963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5963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6466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295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43969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Model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1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1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rows, columns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train - test split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Test accuracy score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Test recall (%)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Train accuracy score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Train recall (%)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SVM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SVC(kernel=rbf)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tfidf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 ""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14343, 6885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70: 30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0.6165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53,43,14,52,85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LinearSVC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 ""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 ""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 ""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 ""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0.5103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39,13,12,41,76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0.92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100, 97,88,84,95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27928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715434" y="251838"/>
            <a:ext cx="8596668" cy="58636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Models on Cleaned reviews  </a:t>
            </a:r>
            <a:br>
              <a:rPr lang="en-US" dirty="0" smtClean="0"/>
            </a:br>
            <a:endParaRPr lang="en-US" sz="2700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IN" b="1" dirty="0" smtClean="0"/>
              <a:t>Polarity</a:t>
            </a:r>
            <a:endParaRPr lang="en-US" b="1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IN" b="1" dirty="0" smtClean="0"/>
              <a:t>Subjectivity</a:t>
            </a:r>
            <a:endParaRPr lang="en-US" b="1" dirty="0"/>
          </a:p>
        </p:txBody>
      </p:sp>
      <p:pic>
        <p:nvPicPr>
          <p:cNvPr id="6149" name="Picture 5" descr="C:\Users\Admin\Desktop\download2.png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676275" y="2607013"/>
            <a:ext cx="4184650" cy="3939702"/>
          </a:xfrm>
          <a:prstGeom prst="rect">
            <a:avLst/>
          </a:prstGeom>
          <a:noFill/>
        </p:spPr>
      </p:pic>
      <p:pic>
        <p:nvPicPr>
          <p:cNvPr id="6151" name="Picture 7" descr="C:\Users\Admin\Desktop\download3.png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5117121" y="3293336"/>
            <a:ext cx="4186237" cy="3067693"/>
          </a:xfrm>
          <a:prstGeom prst="rect">
            <a:avLst/>
          </a:prstGeom>
          <a:noFill/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740834" y="977900"/>
            <a:ext cx="8212666" cy="129156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tabLst/>
              <a:defRPr/>
            </a:pPr>
            <a:r>
              <a:rPr kumimoji="0" lang="en-IN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Cross validation (</a:t>
            </a:r>
            <a:r>
              <a:rPr kumimoji="0" lang="en-IN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kfold</a:t>
            </a:r>
            <a:r>
              <a:rPr kumimoji="0" lang="en-IN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=10) run</a:t>
            </a:r>
            <a:r>
              <a:rPr kumimoji="0" lang="en-IN" b="0" i="0" u="none" strike="noStrike" kern="1200" cap="none" spc="0" normalizeH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on all models</a:t>
            </a:r>
            <a:r>
              <a:rPr kumimoji="0" lang="en-IN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tabLst/>
              <a:defRPr/>
            </a:pPr>
            <a:r>
              <a:rPr lang="en-I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F1 macro score used for scoring</a:t>
            </a:r>
            <a:endParaRPr kumimoji="0" lang="en-IN" b="0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tabLst/>
              <a:defRPr/>
            </a:pPr>
            <a:r>
              <a:rPr kumimoji="0" lang="en-IN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Different</a:t>
            </a:r>
            <a:r>
              <a:rPr kumimoji="0" lang="en-IN" b="0" i="0" u="none" strike="noStrike" kern="1200" cap="none" spc="0" normalizeH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models built using either polarity or subjectivity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778934" y="0"/>
            <a:ext cx="8596668" cy="736600"/>
          </a:xfrm>
        </p:spPr>
        <p:txBody>
          <a:bodyPr>
            <a:normAutofit fontScale="90000"/>
          </a:bodyPr>
          <a:lstStyle/>
          <a:p>
            <a:pPr algn="ctr"/>
            <a:r>
              <a:rPr lang="en-IN" dirty="0" smtClean="0"/>
              <a:t>Model comparison – 3 level Ratings </a:t>
            </a:r>
            <a:br>
              <a:rPr lang="en-IN" dirty="0" smtClean="0"/>
            </a:br>
            <a:endParaRPr lang="en-US" sz="2800" dirty="0"/>
          </a:p>
        </p:txBody>
      </p:sp>
      <p:graphicFrame>
        <p:nvGraphicFramePr>
          <p:cNvPr id="9" name="Content Placeholder 8"/>
          <p:cNvGraphicFramePr>
            <a:graphicFrameLocks noGrp="1"/>
          </p:cNvGraphicFramePr>
          <p:nvPr>
            <p:ph idx="1"/>
          </p:nvPr>
        </p:nvGraphicFramePr>
        <p:xfrm>
          <a:off x="872515" y="2025059"/>
          <a:ext cx="9202368" cy="46297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32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873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502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967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0194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1926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5029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5029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822579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Models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Train acc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Train</a:t>
                      </a:r>
                      <a:r>
                        <a:rPr lang="en-IN" baseline="0" dirty="0" smtClean="0"/>
                        <a:t> F1 macro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Test acc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Test F1 macro</a:t>
                      </a:r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algn="ctr" defTabSz="457200" rtl="0" eaLnBrk="1" fontAlgn="b" latinLnBrk="0" hangingPunct="1"/>
                      <a:r>
                        <a:rPr lang="en-US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F1  score test data</a:t>
                      </a:r>
                    </a:p>
                    <a:p>
                      <a:pPr marL="0" algn="ctr" defTabSz="457200" rtl="0" eaLnBrk="1" fontAlgn="b" latinLnBrk="0" hangingPunct="1"/>
                      <a:r>
                        <a:rPr lang="en-IN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1Low      2Medium    3High</a:t>
                      </a:r>
                      <a:endParaRPr lang="en-US" sz="1800" b="1" kern="1200" dirty="0" smtClean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6574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SVM - </a:t>
                      </a:r>
                      <a:r>
                        <a:rPr lang="en-US" sz="1600" b="1" i="0" u="none" strike="noStrike" dirty="0" err="1">
                          <a:solidFill>
                            <a:srgbClr val="000000"/>
                          </a:solidFill>
                          <a:latin typeface="Calibri"/>
                        </a:rPr>
                        <a:t>rbf</a:t>
                      </a: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97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94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85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62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76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17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92</a:t>
                      </a: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6574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MNB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83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55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82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53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69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00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90</a:t>
                      </a: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6574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KNN (neigbr=11)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82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56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80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51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59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06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89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6574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Multinomial log </a:t>
                      </a:r>
                      <a:r>
                        <a:rPr lang="en-US" sz="1600" b="1" i="0" u="none" strike="noStrike" dirty="0" err="1">
                          <a:solidFill>
                            <a:srgbClr val="000000"/>
                          </a:solidFill>
                          <a:latin typeface="Calibri"/>
                        </a:rPr>
                        <a:t>reg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90</a:t>
                      </a:r>
                    </a:p>
                  </a:txBody>
                  <a:tcPr marL="0" marR="0" marT="0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77</a:t>
                      </a:r>
                    </a:p>
                  </a:txBody>
                  <a:tcPr marL="0" marR="0" marT="0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86</a:t>
                      </a:r>
                    </a:p>
                  </a:txBody>
                  <a:tcPr marL="0" marR="0" marT="0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66</a:t>
                      </a:r>
                    </a:p>
                  </a:txBody>
                  <a:tcPr marL="0" marR="0" marT="0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76</a:t>
                      </a:r>
                    </a:p>
                  </a:txBody>
                  <a:tcPr marL="0" marR="0" marT="0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29</a:t>
                      </a:r>
                    </a:p>
                  </a:txBody>
                  <a:tcPr marL="0" marR="0" marT="0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93</a:t>
                      </a:r>
                    </a:p>
                  </a:txBody>
                  <a:tcPr marL="0" marR="0" marT="0" marB="0" anchor="b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6574">
                <a:tc>
                  <a:txBody>
                    <a:bodyPr/>
                    <a:lstStyle/>
                    <a:p>
                      <a:pPr marL="0" algn="l" defTabSz="457200" rtl="0" eaLnBrk="1" fontAlgn="b" latinLnBrk="0" hangingPunct="1"/>
                      <a:r>
                        <a:rPr lang="en-IN" sz="1600" b="1" i="0" u="none" strike="noStrike" kern="1200" dirty="0" smtClean="0">
                          <a:solidFill>
                            <a:srgbClr val="000000"/>
                          </a:solidFill>
                          <a:latin typeface="Calibri"/>
                          <a:ea typeface="+mn-ea"/>
                          <a:cs typeface="+mn-cs"/>
                        </a:rPr>
                        <a:t>Decision Tree</a:t>
                      </a:r>
                      <a:endParaRPr lang="en-US" sz="1600" b="1" i="0" u="none" strike="noStrike" kern="1200" dirty="0">
                        <a:solidFill>
                          <a:srgbClr val="000000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fontAlgn="b" latinLnBrk="0" hangingPunct="1"/>
                      <a:r>
                        <a:rPr lang="en-IN" sz="1600" b="0" i="0" u="none" strike="noStrike" kern="1200" dirty="0" smtClean="0">
                          <a:solidFill>
                            <a:srgbClr val="000000"/>
                          </a:solidFill>
                          <a:latin typeface="Calibri"/>
                          <a:ea typeface="+mn-ea"/>
                          <a:cs typeface="+mn-cs"/>
                        </a:rPr>
                        <a:t>100</a:t>
                      </a:r>
                      <a:endParaRPr lang="en-US" sz="1600" b="0" i="0" u="none" strike="noStrike" kern="1200" dirty="0">
                        <a:solidFill>
                          <a:srgbClr val="000000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fontAlgn="b" latinLnBrk="0" hangingPunct="1"/>
                      <a:r>
                        <a:rPr lang="en-IN" sz="1600" b="0" i="0" u="none" strike="noStrike" kern="1200" dirty="0" smtClean="0">
                          <a:solidFill>
                            <a:srgbClr val="000000"/>
                          </a:solidFill>
                          <a:latin typeface="Calibri"/>
                          <a:ea typeface="+mn-ea"/>
                          <a:cs typeface="+mn-cs"/>
                        </a:rPr>
                        <a:t>100</a:t>
                      </a:r>
                      <a:endParaRPr lang="en-US" sz="1600" b="0" i="0" u="none" strike="noStrike" kern="1200" dirty="0">
                        <a:solidFill>
                          <a:srgbClr val="000000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fontAlgn="b" latinLnBrk="0" hangingPunct="1"/>
                      <a:r>
                        <a:rPr lang="en-IN" sz="1600" b="0" i="0" u="none" strike="noStrike" kern="1200" dirty="0" smtClean="0">
                          <a:solidFill>
                            <a:srgbClr val="000000"/>
                          </a:solidFill>
                          <a:latin typeface="Calibri"/>
                          <a:ea typeface="+mn-ea"/>
                          <a:cs typeface="+mn-cs"/>
                        </a:rPr>
                        <a:t>74</a:t>
                      </a:r>
                      <a:endParaRPr lang="en-US" sz="1600" b="0" i="0" u="none" strike="noStrike" kern="1200" dirty="0">
                        <a:solidFill>
                          <a:srgbClr val="000000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fontAlgn="b" latinLnBrk="0" hangingPunct="1"/>
                      <a:r>
                        <a:rPr lang="en-IN" sz="1600" b="0" i="0" u="none" strike="noStrike" kern="1200" dirty="0" smtClean="0">
                          <a:solidFill>
                            <a:srgbClr val="000000"/>
                          </a:solidFill>
                          <a:latin typeface="Calibri"/>
                          <a:ea typeface="+mn-ea"/>
                          <a:cs typeface="+mn-cs"/>
                        </a:rPr>
                        <a:t>53</a:t>
                      </a:r>
                      <a:endParaRPr lang="en-US" sz="1600" b="0" i="0" u="none" strike="noStrike" kern="1200" dirty="0">
                        <a:solidFill>
                          <a:srgbClr val="000000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fontAlgn="b" latinLnBrk="0" hangingPunct="1"/>
                      <a:r>
                        <a:rPr lang="en-IN" sz="1600" b="0" i="0" u="none" strike="noStrike" kern="1200" dirty="0" smtClean="0">
                          <a:solidFill>
                            <a:srgbClr val="000000"/>
                          </a:solidFill>
                          <a:latin typeface="Calibri"/>
                          <a:ea typeface="+mn-ea"/>
                          <a:cs typeface="+mn-cs"/>
                        </a:rPr>
                        <a:t>53</a:t>
                      </a:r>
                      <a:endParaRPr lang="en-US" sz="1600" b="0" i="0" u="none" strike="noStrike" kern="1200" dirty="0">
                        <a:solidFill>
                          <a:srgbClr val="000000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fontAlgn="b" latinLnBrk="0" hangingPunct="1"/>
                      <a:r>
                        <a:rPr lang="en-IN" sz="1600" b="0" i="0" u="none" strike="noStrike" kern="1200" dirty="0" smtClean="0">
                          <a:solidFill>
                            <a:srgbClr val="000000"/>
                          </a:solidFill>
                          <a:latin typeface="Calibri"/>
                          <a:ea typeface="+mn-ea"/>
                          <a:cs typeface="+mn-cs"/>
                        </a:rPr>
                        <a:t>22</a:t>
                      </a:r>
                      <a:endParaRPr lang="en-US" sz="1600" b="0" i="0" u="none" strike="noStrike" kern="1200" dirty="0">
                        <a:solidFill>
                          <a:srgbClr val="000000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fontAlgn="b" latinLnBrk="0" hangingPunct="1"/>
                      <a:r>
                        <a:rPr lang="en-IN" sz="1600" b="0" i="0" u="none" strike="noStrike" kern="1200" dirty="0" smtClean="0">
                          <a:solidFill>
                            <a:srgbClr val="000000"/>
                          </a:solidFill>
                          <a:latin typeface="Calibri"/>
                          <a:ea typeface="+mn-ea"/>
                          <a:cs typeface="+mn-cs"/>
                        </a:rPr>
                        <a:t>85</a:t>
                      </a:r>
                      <a:endParaRPr lang="en-US" sz="1600" b="0" i="0" u="none" strike="noStrike" kern="1200" dirty="0">
                        <a:solidFill>
                          <a:srgbClr val="000000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76574">
                <a:tc>
                  <a:txBody>
                    <a:bodyPr/>
                    <a:lstStyle/>
                    <a:p>
                      <a:pPr marL="0" algn="l" defTabSz="457200" rtl="0" eaLnBrk="1" fontAlgn="b" latinLnBrk="0" hangingPunct="1"/>
                      <a:r>
                        <a:rPr lang="en-IN" sz="1600" b="1" i="0" u="none" strike="noStrike" kern="1200" dirty="0" smtClean="0">
                          <a:solidFill>
                            <a:srgbClr val="000000"/>
                          </a:solidFill>
                          <a:latin typeface="Calibri"/>
                          <a:ea typeface="+mn-ea"/>
                          <a:cs typeface="+mn-cs"/>
                        </a:rPr>
                        <a:t>Random Forest</a:t>
                      </a:r>
                      <a:endParaRPr lang="en-US" sz="1600" b="1" i="0" u="none" strike="noStrike" kern="1200" dirty="0">
                        <a:solidFill>
                          <a:srgbClr val="000000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fontAlgn="b" latinLnBrk="0" hangingPunct="1"/>
                      <a:r>
                        <a:rPr lang="en-IN" sz="1600" b="0" i="0" u="none" strike="noStrike" kern="1200" dirty="0" smtClean="0">
                          <a:solidFill>
                            <a:srgbClr val="000000"/>
                          </a:solidFill>
                          <a:latin typeface="Calibri"/>
                          <a:ea typeface="+mn-ea"/>
                          <a:cs typeface="+mn-cs"/>
                        </a:rPr>
                        <a:t>100</a:t>
                      </a:r>
                      <a:endParaRPr lang="en-US" sz="1600" b="0" i="0" u="none" strike="noStrike" kern="1200" dirty="0">
                        <a:solidFill>
                          <a:srgbClr val="000000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fontAlgn="b" latinLnBrk="0" hangingPunct="1"/>
                      <a:r>
                        <a:rPr lang="en-IN" sz="1600" b="0" i="0" u="none" strike="noStrike" kern="1200" dirty="0" smtClean="0">
                          <a:solidFill>
                            <a:srgbClr val="000000"/>
                          </a:solidFill>
                          <a:latin typeface="Calibri"/>
                          <a:ea typeface="+mn-ea"/>
                          <a:cs typeface="+mn-cs"/>
                        </a:rPr>
                        <a:t>100</a:t>
                      </a:r>
                      <a:endParaRPr lang="en-US" sz="1600" b="0" i="0" u="none" strike="noStrike" kern="1200" dirty="0">
                        <a:solidFill>
                          <a:srgbClr val="000000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fontAlgn="b" latinLnBrk="0" hangingPunct="1"/>
                      <a:r>
                        <a:rPr lang="en-IN" sz="1600" b="0" i="0" u="none" strike="noStrike" kern="1200" dirty="0" smtClean="0">
                          <a:solidFill>
                            <a:srgbClr val="000000"/>
                          </a:solidFill>
                          <a:latin typeface="Calibri"/>
                          <a:ea typeface="+mn-ea"/>
                          <a:cs typeface="+mn-cs"/>
                        </a:rPr>
                        <a:t>82 </a:t>
                      </a:r>
                      <a:r>
                        <a:rPr lang="en-IN" sz="1600" b="0" i="0" u="none" strike="noStrike" kern="1200" dirty="0" err="1" smtClean="0">
                          <a:solidFill>
                            <a:srgbClr val="000000"/>
                          </a:solidFill>
                          <a:latin typeface="Calibri"/>
                          <a:ea typeface="+mn-ea"/>
                          <a:cs typeface="+mn-cs"/>
                        </a:rPr>
                        <a:t>oob_score</a:t>
                      </a:r>
                      <a:r>
                        <a:rPr lang="en-IN" sz="1600" b="0" i="0" u="none" strike="noStrike" kern="1200" dirty="0" smtClean="0">
                          <a:solidFill>
                            <a:srgbClr val="000000"/>
                          </a:solidFill>
                          <a:latin typeface="Calibri"/>
                          <a:ea typeface="+mn-ea"/>
                          <a:cs typeface="+mn-cs"/>
                        </a:rPr>
                        <a:t>=82</a:t>
                      </a:r>
                      <a:endParaRPr lang="en-US" sz="1600" b="0" i="0" u="none" strike="noStrike" kern="1200" dirty="0">
                        <a:solidFill>
                          <a:srgbClr val="000000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fontAlgn="b" latinLnBrk="0" hangingPunct="1"/>
                      <a:r>
                        <a:rPr lang="en-IN" sz="1600" b="0" i="0" u="none" strike="noStrike" kern="1200" dirty="0" smtClean="0">
                          <a:solidFill>
                            <a:srgbClr val="000000"/>
                          </a:solidFill>
                          <a:latin typeface="Calibri"/>
                          <a:ea typeface="+mn-ea"/>
                          <a:cs typeface="+mn-cs"/>
                        </a:rPr>
                        <a:t>52</a:t>
                      </a:r>
                      <a:endParaRPr lang="en-US" sz="1600" b="0" i="0" u="none" strike="noStrike" kern="1200" dirty="0">
                        <a:solidFill>
                          <a:srgbClr val="000000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fontAlgn="b" latinLnBrk="0" hangingPunct="1"/>
                      <a:r>
                        <a:rPr lang="en-IN" sz="1600" b="0" i="0" u="none" strike="noStrike" kern="1200" dirty="0" smtClean="0">
                          <a:solidFill>
                            <a:srgbClr val="000000"/>
                          </a:solidFill>
                          <a:latin typeface="Calibri"/>
                          <a:ea typeface="+mn-ea"/>
                          <a:cs typeface="+mn-cs"/>
                        </a:rPr>
                        <a:t>66</a:t>
                      </a:r>
                      <a:endParaRPr lang="en-US" sz="1600" b="0" i="0" u="none" strike="noStrike" kern="1200" dirty="0">
                        <a:solidFill>
                          <a:srgbClr val="000000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fontAlgn="b" latinLnBrk="0" hangingPunct="1"/>
                      <a:r>
                        <a:rPr lang="en-IN" sz="1600" b="0" i="0" u="none" strike="noStrike" kern="1200" dirty="0" smtClean="0">
                          <a:solidFill>
                            <a:srgbClr val="000000"/>
                          </a:solidFill>
                          <a:latin typeface="Calibri"/>
                          <a:ea typeface="+mn-ea"/>
                          <a:cs typeface="+mn-cs"/>
                        </a:rPr>
                        <a:t>00</a:t>
                      </a:r>
                      <a:endParaRPr lang="en-US" sz="1600" b="0" i="0" u="none" strike="noStrike" kern="1200" dirty="0">
                        <a:solidFill>
                          <a:srgbClr val="000000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fontAlgn="b" latinLnBrk="0" hangingPunct="1"/>
                      <a:r>
                        <a:rPr lang="en-IN" sz="1600" b="0" i="0" u="none" strike="noStrike" kern="1200" dirty="0" smtClean="0">
                          <a:solidFill>
                            <a:srgbClr val="000000"/>
                          </a:solidFill>
                          <a:latin typeface="Calibri"/>
                          <a:ea typeface="+mn-ea"/>
                          <a:cs typeface="+mn-cs"/>
                        </a:rPr>
                        <a:t>89</a:t>
                      </a:r>
                      <a:endParaRPr lang="en-US" sz="1600" b="0" i="0" u="none" strike="noStrike" kern="1200" dirty="0">
                        <a:solidFill>
                          <a:srgbClr val="000000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6574">
                <a:tc>
                  <a:txBody>
                    <a:bodyPr/>
                    <a:lstStyle/>
                    <a:p>
                      <a:pPr marL="0" marR="0" indent="0" algn="l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0" u="none" strike="noStrike" kern="1200" dirty="0" smtClean="0">
                          <a:solidFill>
                            <a:srgbClr val="000000"/>
                          </a:solidFill>
                          <a:latin typeface="Calibri"/>
                          <a:ea typeface="+mn-ea"/>
                          <a:cs typeface="+mn-cs"/>
                        </a:rPr>
                        <a:t>Multinomial log </a:t>
                      </a:r>
                      <a:r>
                        <a:rPr lang="en-US" sz="1600" b="1" i="0" u="none" strike="noStrike" kern="1200" dirty="0" err="1" smtClean="0">
                          <a:solidFill>
                            <a:srgbClr val="000000"/>
                          </a:solidFill>
                          <a:latin typeface="Calibri"/>
                          <a:ea typeface="+mn-ea"/>
                          <a:cs typeface="+mn-cs"/>
                        </a:rPr>
                        <a:t>reg</a:t>
                      </a:r>
                      <a:endParaRPr lang="en-US" sz="1600" b="1" i="0" u="none" strike="noStrike" kern="1200" dirty="0" smtClean="0">
                        <a:solidFill>
                          <a:srgbClr val="000000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  <a:p>
                      <a:pPr marL="0" algn="l" defTabSz="457200" rtl="0" eaLnBrk="1" fontAlgn="b" latinLnBrk="0" hangingPunct="1"/>
                      <a:r>
                        <a:rPr lang="en-IN" sz="1600" b="1" i="0" u="none" strike="noStrike" kern="1200" dirty="0" err="1" smtClean="0">
                          <a:solidFill>
                            <a:srgbClr val="000000"/>
                          </a:solidFill>
                          <a:latin typeface="Calibri"/>
                          <a:ea typeface="+mn-ea"/>
                          <a:cs typeface="+mn-cs"/>
                        </a:rPr>
                        <a:t>Kfold</a:t>
                      </a:r>
                      <a:r>
                        <a:rPr lang="en-IN" sz="1600" b="1" i="0" u="none" strike="noStrike" kern="1200" dirty="0" smtClean="0">
                          <a:solidFill>
                            <a:srgbClr val="000000"/>
                          </a:solidFill>
                          <a:latin typeface="Calibri"/>
                          <a:ea typeface="+mn-ea"/>
                          <a:cs typeface="+mn-cs"/>
                        </a:rPr>
                        <a:t>=10</a:t>
                      </a:r>
                      <a:endParaRPr lang="en-US" sz="1600" b="1" i="0" u="none" strike="noStrike" kern="1200" dirty="0">
                        <a:solidFill>
                          <a:srgbClr val="000000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fontAlgn="b" latinLnBrk="0" hangingPunct="1"/>
                      <a:endParaRPr lang="en-US" sz="1600" b="0" i="0" u="none" strike="noStrike" kern="1200" dirty="0">
                        <a:solidFill>
                          <a:srgbClr val="000000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fontAlgn="b" latinLnBrk="0" hangingPunct="1"/>
                      <a:endParaRPr lang="en-US" sz="1600" b="0" i="0" u="none" strike="noStrike" kern="1200" dirty="0">
                        <a:solidFill>
                          <a:srgbClr val="000000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fontAlgn="b" latinLnBrk="0" hangingPunct="1"/>
                      <a:endParaRPr lang="en-US" sz="1600" b="0" i="0" u="none" strike="noStrike" kern="1200" dirty="0">
                        <a:solidFill>
                          <a:srgbClr val="000000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fontAlgn="b" latinLnBrk="0" hangingPunct="1"/>
                      <a:r>
                        <a:rPr lang="en-IN" sz="1600" b="0" i="0" u="none" strike="noStrike" kern="1200" dirty="0" smtClean="0">
                          <a:solidFill>
                            <a:srgbClr val="000000"/>
                          </a:solidFill>
                          <a:latin typeface="Calibri"/>
                          <a:ea typeface="+mn-ea"/>
                          <a:cs typeface="+mn-cs"/>
                        </a:rPr>
                        <a:t>67</a:t>
                      </a:r>
                      <a:endParaRPr lang="en-US" sz="1600" b="0" i="0" u="none" strike="noStrike" kern="1200" dirty="0">
                        <a:solidFill>
                          <a:srgbClr val="000000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fontAlgn="b" latinLnBrk="0" hangingPunct="1"/>
                      <a:endParaRPr lang="en-US" sz="1600" b="0" i="0" u="none" strike="noStrike" kern="1200" dirty="0">
                        <a:solidFill>
                          <a:srgbClr val="000000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fontAlgn="b" latinLnBrk="0" hangingPunct="1"/>
                      <a:endParaRPr lang="en-US" sz="1600" b="0" i="0" u="none" strike="noStrike" kern="1200" dirty="0">
                        <a:solidFill>
                          <a:srgbClr val="000000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fontAlgn="b" latinLnBrk="0" hangingPunct="1"/>
                      <a:endParaRPr lang="en-US" sz="1600" b="0" i="0" u="none" strike="noStrike" kern="1200" dirty="0">
                        <a:solidFill>
                          <a:srgbClr val="000000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5" name="Content Placeholder 2"/>
          <p:cNvSpPr txBox="1">
            <a:spLocks/>
          </p:cNvSpPr>
          <p:nvPr/>
        </p:nvSpPr>
        <p:spPr>
          <a:xfrm>
            <a:off x="994834" y="685800"/>
            <a:ext cx="8555566" cy="1075662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IN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Models run using </a:t>
            </a:r>
            <a:r>
              <a:rPr kumimoji="0" lang="en-IN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tfidf</a:t>
            </a:r>
            <a:r>
              <a:rPr kumimoji="0" lang="en-IN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, 80:20 split and 3000 features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IN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We chose the Multinomial log </a:t>
            </a:r>
            <a:r>
              <a:rPr kumimoji="0" lang="en-IN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reg</a:t>
            </a:r>
            <a:r>
              <a:rPr kumimoji="0" lang="en-IN" sz="1800" b="0" i="0" u="none" strike="noStrike" kern="1200" cap="none" spc="0" normalizeH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model for final analysis</a:t>
            </a:r>
          </a:p>
          <a:p>
            <a:pPr marL="800100" lvl="1" indent="-342900" defTabSz="4572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I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This model was not over-fitting and also predictions of medium rating were better</a:t>
            </a:r>
            <a:endParaRPr kumimoji="0" lang="en-IN" b="0" i="0" u="none" strike="noStrike" kern="1200" cap="none" spc="0" normalizeH="0" noProof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800100" lvl="1" indent="-342900" defTabSz="4572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Multinomial Logistic Regression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 smtClean="0"/>
              <a:t>Final model chosen : used </a:t>
            </a:r>
            <a:r>
              <a:rPr lang="en-IN" dirty="0" err="1" smtClean="0"/>
              <a:t>tfidf</a:t>
            </a:r>
            <a:r>
              <a:rPr lang="en-IN" dirty="0" smtClean="0"/>
              <a:t> </a:t>
            </a:r>
            <a:r>
              <a:rPr lang="en-IN" dirty="0" err="1" smtClean="0"/>
              <a:t>vectorizer</a:t>
            </a:r>
            <a:r>
              <a:rPr lang="en-IN" dirty="0" smtClean="0"/>
              <a:t> with 3000 features 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26460"/>
            <a:ext cx="8596668" cy="719701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846161"/>
            <a:ext cx="8596668" cy="582759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Here we have used TF-IDF vectors using maximum features of 3000.</a:t>
            </a:r>
          </a:p>
          <a:p>
            <a:r>
              <a:rPr lang="en-US" sz="2800" b="1" dirty="0" smtClean="0"/>
              <a:t>Algorithm details :</a:t>
            </a:r>
          </a:p>
          <a:p>
            <a:r>
              <a:rPr lang="en-US" sz="2400" dirty="0" smtClean="0"/>
              <a:t>Multinomial Logistic Regression</a:t>
            </a:r>
          </a:p>
          <a:p>
            <a:r>
              <a:rPr lang="en-US" sz="2400" dirty="0" smtClean="0"/>
              <a:t>Random state = 123</a:t>
            </a:r>
          </a:p>
          <a:p>
            <a:r>
              <a:rPr lang="en-US" sz="2400" dirty="0" smtClean="0"/>
              <a:t>Solver = ‘</a:t>
            </a:r>
            <a:r>
              <a:rPr lang="en-US" sz="2400" dirty="0" err="1" smtClean="0"/>
              <a:t>newton</a:t>
            </a:r>
            <a:r>
              <a:rPr lang="en-US" sz="2400" dirty="0" smtClean="0"/>
              <a:t>-cg’, other solvers did not converge</a:t>
            </a:r>
          </a:p>
          <a:p>
            <a:r>
              <a:rPr lang="en-US" sz="2400" dirty="0" smtClean="0"/>
              <a:t>Data partition details :</a:t>
            </a:r>
          </a:p>
          <a:p>
            <a:r>
              <a:rPr lang="en-US" sz="2400" dirty="0" smtClean="0"/>
              <a:t>80:20 partition ratio preferred (found this ratio gave better results)</a:t>
            </a:r>
          </a:p>
          <a:p>
            <a:r>
              <a:rPr lang="en-US" sz="2400" dirty="0" smtClean="0"/>
              <a:t>stratify = yes (this maintains the proportion of classes of original data even in both the split data)</a:t>
            </a:r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9600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627107" y="205723"/>
            <a:ext cx="4185623" cy="1642531"/>
          </a:xfr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en-IN" dirty="0" smtClean="0"/>
              <a:t>Train dataset</a:t>
            </a:r>
          </a:p>
          <a:p>
            <a:r>
              <a:rPr lang="en-IN" sz="1400" dirty="0" smtClean="0"/>
              <a:t>Train accuracy is 90%</a:t>
            </a:r>
          </a:p>
          <a:p>
            <a:r>
              <a:rPr lang="en-IN" sz="1400" dirty="0" smtClean="0"/>
              <a:t>F1-macro score is 77% </a:t>
            </a:r>
          </a:p>
          <a:p>
            <a:endParaRPr lang="en-US" sz="1400" dirty="0"/>
          </a:p>
        </p:txBody>
      </p:sp>
      <p:pic>
        <p:nvPicPr>
          <p:cNvPr id="13314" name="Picture 2" descr="C:\Users\Admin\OneDrive\Pictures\Screenshots\2020-12-01 (4).png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 bwMode="auto">
          <a:xfrm>
            <a:off x="204281" y="1984443"/>
            <a:ext cx="5097294" cy="463036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</p:pic>
      <p:sp>
        <p:nvSpPr>
          <p:cNvPr id="8" name="Text Placeholder 7"/>
          <p:cNvSpPr>
            <a:spLocks noGrp="1"/>
          </p:cNvSpPr>
          <p:nvPr>
            <p:ph type="body" sz="quarter" idx="3"/>
          </p:nvPr>
        </p:nvSpPr>
        <p:spPr>
          <a:xfrm>
            <a:off x="6323796" y="176540"/>
            <a:ext cx="4185618" cy="1632805"/>
          </a:xfr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en-IN" dirty="0" smtClean="0"/>
              <a:t>Validation dataset</a:t>
            </a:r>
          </a:p>
          <a:p>
            <a:r>
              <a:rPr lang="en-IN" sz="1400" dirty="0" smtClean="0"/>
              <a:t>Test accuracy is 86%</a:t>
            </a:r>
          </a:p>
          <a:p>
            <a:r>
              <a:rPr lang="en-IN" sz="1400" dirty="0" smtClean="0"/>
              <a:t>F1-macro score is 66% </a:t>
            </a:r>
          </a:p>
          <a:p>
            <a:r>
              <a:rPr lang="en-IN" sz="1400" dirty="0" smtClean="0"/>
              <a:t>Rating-2 predicted score is low</a:t>
            </a:r>
            <a:endParaRPr lang="en-US" sz="1400" dirty="0" smtClean="0"/>
          </a:p>
        </p:txBody>
      </p:sp>
      <p:pic>
        <p:nvPicPr>
          <p:cNvPr id="13316" name="Picture 4" descr="C:\Users\Admin\OneDrive\Pictures\Screenshots\2020-12-01 (6).png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5942245" y="1964987"/>
            <a:ext cx="5574982" cy="4669276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121834" y="215900"/>
            <a:ext cx="8596668" cy="838200"/>
          </a:xfrm>
        </p:spPr>
        <p:txBody>
          <a:bodyPr/>
          <a:lstStyle/>
          <a:p>
            <a:pPr algn="ctr"/>
            <a:r>
              <a:rPr lang="en-IN" dirty="0" smtClean="0"/>
              <a:t>Test Dataset &amp; pre-processing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677334" y="1320800"/>
            <a:ext cx="9266766" cy="4720563"/>
          </a:xfrm>
        </p:spPr>
        <p:txBody>
          <a:bodyPr>
            <a:normAutofit fontScale="92500" lnSpcReduction="10000"/>
          </a:bodyPr>
          <a:lstStyle/>
          <a:p>
            <a:r>
              <a:rPr lang="en-IN" sz="2400" dirty="0" smtClean="0"/>
              <a:t>The test dataset has Reviews but we need to predict ratings</a:t>
            </a:r>
          </a:p>
          <a:p>
            <a:r>
              <a:rPr lang="en-IN" sz="2400" dirty="0" smtClean="0"/>
              <a:t>The top terms in test data are similar to that of train data terms as seen in next table</a:t>
            </a:r>
          </a:p>
          <a:p>
            <a:endParaRPr lang="en-IN" sz="2400" dirty="0" smtClean="0"/>
          </a:p>
          <a:p>
            <a:pPr>
              <a:buNone/>
            </a:pPr>
            <a:r>
              <a:rPr lang="en-IN" sz="2400" dirty="0" smtClean="0"/>
              <a:t>Text pre-processing</a:t>
            </a:r>
          </a:p>
          <a:p>
            <a:r>
              <a:rPr lang="en-IN" sz="2400" dirty="0" smtClean="0"/>
              <a:t>The dataset was pre-processed, to get clean reviews</a:t>
            </a:r>
          </a:p>
          <a:p>
            <a:endParaRPr lang="en-IN" sz="2400" dirty="0" smtClean="0"/>
          </a:p>
          <a:p>
            <a:pPr>
              <a:buNone/>
            </a:pPr>
            <a:r>
              <a:rPr lang="en-IN" sz="2400" dirty="0" smtClean="0"/>
              <a:t>Transforming using </a:t>
            </a:r>
            <a:r>
              <a:rPr lang="en-IN" sz="2400" dirty="0" err="1" smtClean="0"/>
              <a:t>tfidf</a:t>
            </a:r>
            <a:r>
              <a:rPr lang="en-IN" sz="2400" dirty="0" smtClean="0"/>
              <a:t> </a:t>
            </a:r>
            <a:r>
              <a:rPr lang="en-IN" sz="2400" dirty="0" err="1" smtClean="0"/>
              <a:t>vectorizer</a:t>
            </a:r>
            <a:endParaRPr lang="en-IN" sz="2400" dirty="0" smtClean="0"/>
          </a:p>
          <a:p>
            <a:r>
              <a:rPr lang="en-IN" sz="2400" dirty="0" smtClean="0"/>
              <a:t>The  </a:t>
            </a:r>
            <a:r>
              <a:rPr lang="en-IN" sz="2400" dirty="0" err="1" smtClean="0"/>
              <a:t>tfidf</a:t>
            </a:r>
            <a:r>
              <a:rPr lang="en-IN" sz="2400" dirty="0" smtClean="0"/>
              <a:t> </a:t>
            </a:r>
            <a:r>
              <a:rPr lang="en-IN" sz="2400" dirty="0" err="1" smtClean="0"/>
              <a:t>vectorizer</a:t>
            </a:r>
            <a:r>
              <a:rPr lang="en-IN" sz="2400" dirty="0" smtClean="0"/>
              <a:t> was fit on train data and then it was transformed</a:t>
            </a:r>
          </a:p>
          <a:p>
            <a:r>
              <a:rPr lang="en-IN" sz="2400" dirty="0" smtClean="0"/>
              <a:t>For test data, we only transformed using </a:t>
            </a:r>
            <a:r>
              <a:rPr lang="en-IN" sz="2400" dirty="0" err="1" smtClean="0"/>
              <a:t>tfidf</a:t>
            </a:r>
            <a:r>
              <a:rPr lang="en-IN" sz="2400" dirty="0" smtClean="0"/>
              <a:t> </a:t>
            </a:r>
            <a:r>
              <a:rPr lang="en-IN" sz="2400" dirty="0" err="1" smtClean="0"/>
              <a:t>vectorizer</a:t>
            </a:r>
            <a:endParaRPr lang="en-IN" sz="2400" dirty="0" smtClean="0"/>
          </a:p>
          <a:p>
            <a:endParaRPr lang="en-IN" sz="2400" dirty="0" smtClean="0"/>
          </a:p>
          <a:p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916505" y="914400"/>
            <a:ext cx="3769795" cy="749300"/>
          </a:xfr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/>
          <a:lstStyle/>
          <a:p>
            <a:r>
              <a:rPr lang="en-IN" dirty="0" smtClean="0"/>
              <a:t>		</a:t>
            </a:r>
            <a:r>
              <a:rPr lang="en-IN" sz="3600" dirty="0" smtClean="0"/>
              <a:t>Train data</a:t>
            </a:r>
            <a:endParaRPr lang="en-US" sz="3600" dirty="0"/>
          </a:p>
        </p:txBody>
      </p:sp>
      <p:graphicFrame>
        <p:nvGraphicFramePr>
          <p:cNvPr id="9" name="Content Placeholder 8"/>
          <p:cNvGraphicFramePr>
            <a:graphicFrameLocks noGrp="1"/>
          </p:cNvGraphicFramePr>
          <p:nvPr>
            <p:ph sz="half" idx="2"/>
          </p:nvPr>
        </p:nvGraphicFramePr>
        <p:xfrm>
          <a:off x="66908" y="1938345"/>
          <a:ext cx="5545952" cy="42633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79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590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952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575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6615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5447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latin typeface="+mj-lt"/>
                        </a:rPr>
                        <a:t> </a:t>
                      </a:r>
                    </a:p>
                  </a:txBody>
                  <a:tcPr marL="3091" marR="3091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latin typeface="+mj-lt"/>
                        </a:rPr>
                        <a:t>Word</a:t>
                      </a:r>
                    </a:p>
                  </a:txBody>
                  <a:tcPr marL="3091" marR="3091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latin typeface="+mj-lt"/>
                        </a:rPr>
                        <a:t>Frequency</a:t>
                      </a:r>
                    </a:p>
                  </a:txBody>
                  <a:tcPr marL="3091" marR="3091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latin typeface="+mj-lt"/>
                        </a:rPr>
                        <a:t>percent </a:t>
                      </a:r>
                      <a:r>
                        <a:rPr lang="en-US" sz="1800" b="1" i="0" u="none" strike="noStrike" dirty="0" err="1">
                          <a:solidFill>
                            <a:srgbClr val="000000"/>
                          </a:solidFill>
                          <a:latin typeface="+mj-lt"/>
                        </a:rPr>
                        <a:t>Freq_all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latin typeface="+mj-lt"/>
                      </a:endParaRPr>
                    </a:p>
                  </a:txBody>
                  <a:tcPr marL="3091" marR="3091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latin typeface="+mj-lt"/>
                        </a:rPr>
                        <a:t>percent </a:t>
                      </a:r>
                      <a:r>
                        <a:rPr lang="en-US" sz="1800" b="1" i="0" u="none" strike="noStrike" dirty="0" err="1">
                          <a:solidFill>
                            <a:srgbClr val="000000"/>
                          </a:solidFill>
                          <a:latin typeface="+mj-lt"/>
                        </a:rPr>
                        <a:t>Freq_unique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latin typeface="+mj-lt"/>
                      </a:endParaRPr>
                    </a:p>
                  </a:txBody>
                  <a:tcPr marL="3091" marR="3091" marT="635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latin typeface="+mj-lt"/>
                        </a:rPr>
                        <a:t>0</a:t>
                      </a:r>
                    </a:p>
                  </a:txBody>
                  <a:tcPr marL="3091" marR="3091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+mj-lt"/>
                        </a:rPr>
                        <a:t>not</a:t>
                      </a:r>
                    </a:p>
                  </a:txBody>
                  <a:tcPr marL="3091" marR="3091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+mj-lt"/>
                        </a:rPr>
                        <a:t>35612</a:t>
                      </a:r>
                    </a:p>
                  </a:txBody>
                  <a:tcPr marL="3091" marR="3091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+mj-lt"/>
                        </a:rPr>
                        <a:t>2.60</a:t>
                      </a:r>
                    </a:p>
                  </a:txBody>
                  <a:tcPr marL="3091" marR="3091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+mj-lt"/>
                        </a:rPr>
                        <a:t>94.82</a:t>
                      </a:r>
                    </a:p>
                  </a:txBody>
                  <a:tcPr marL="3091" marR="3091" marT="635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latin typeface="+mj-lt"/>
                        </a:rPr>
                        <a:t>1</a:t>
                      </a:r>
                    </a:p>
                  </a:txBody>
                  <a:tcPr marL="3091" marR="3091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+mj-lt"/>
                        </a:rPr>
                        <a:t>great</a:t>
                      </a:r>
                    </a:p>
                  </a:txBody>
                  <a:tcPr marL="3091" marR="3091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+mj-lt"/>
                        </a:rPr>
                        <a:t>15197</a:t>
                      </a:r>
                    </a:p>
                  </a:txBody>
                  <a:tcPr marL="3091" marR="3091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+mj-lt"/>
                        </a:rPr>
                        <a:t>1.11</a:t>
                      </a:r>
                    </a:p>
                  </a:txBody>
                  <a:tcPr marL="3091" marR="3091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+mj-lt"/>
                        </a:rPr>
                        <a:t>40.46</a:t>
                      </a:r>
                    </a:p>
                  </a:txBody>
                  <a:tcPr marL="3091" marR="3091" marT="635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latin typeface="+mj-lt"/>
                        </a:rPr>
                        <a:t>2</a:t>
                      </a:r>
                    </a:p>
                  </a:txBody>
                  <a:tcPr marL="3091" marR="3091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+mj-lt"/>
                        </a:rPr>
                        <a:t>good</a:t>
                      </a:r>
                    </a:p>
                  </a:txBody>
                  <a:tcPr marL="3091" marR="3091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+mj-lt"/>
                        </a:rPr>
                        <a:t>12287</a:t>
                      </a:r>
                    </a:p>
                  </a:txBody>
                  <a:tcPr marL="3091" marR="3091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+mj-lt"/>
                        </a:rPr>
                        <a:t>0.90</a:t>
                      </a:r>
                    </a:p>
                  </a:txBody>
                  <a:tcPr marL="3091" marR="3091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+mj-lt"/>
                        </a:rPr>
                        <a:t>32.71</a:t>
                      </a:r>
                    </a:p>
                  </a:txBody>
                  <a:tcPr marL="3091" marR="3091" marT="635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latin typeface="+mj-lt"/>
                        </a:rPr>
                        <a:t>3</a:t>
                      </a:r>
                    </a:p>
                  </a:txBody>
                  <a:tcPr marL="3091" marR="3091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+mj-lt"/>
                        </a:rPr>
                        <a:t>staff</a:t>
                      </a:r>
                    </a:p>
                  </a:txBody>
                  <a:tcPr marL="3091" marR="3091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+mj-lt"/>
                        </a:rPr>
                        <a:t>11700</a:t>
                      </a:r>
                    </a:p>
                  </a:txBody>
                  <a:tcPr marL="3091" marR="3091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+mj-lt"/>
                        </a:rPr>
                        <a:t>0.85</a:t>
                      </a:r>
                    </a:p>
                  </a:txBody>
                  <a:tcPr marL="3091" marR="3091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+mj-lt"/>
                        </a:rPr>
                        <a:t>31.15</a:t>
                      </a:r>
                    </a:p>
                  </a:txBody>
                  <a:tcPr marL="3091" marR="3091" marT="635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latin typeface="+mj-lt"/>
                        </a:rPr>
                        <a:t>4</a:t>
                      </a:r>
                    </a:p>
                  </a:txBody>
                  <a:tcPr marL="3091" marR="3091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+mj-lt"/>
                        </a:rPr>
                        <a:t>stay</a:t>
                      </a:r>
                    </a:p>
                  </a:txBody>
                  <a:tcPr marL="3091" marR="3091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+mj-lt"/>
                        </a:rPr>
                        <a:t>10885</a:t>
                      </a:r>
                    </a:p>
                  </a:txBody>
                  <a:tcPr marL="3091" marR="3091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+mj-lt"/>
                        </a:rPr>
                        <a:t>0.80</a:t>
                      </a:r>
                    </a:p>
                  </a:txBody>
                  <a:tcPr marL="3091" marR="3091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+mj-lt"/>
                        </a:rPr>
                        <a:t>28.98</a:t>
                      </a:r>
                    </a:p>
                  </a:txBody>
                  <a:tcPr marL="3091" marR="3091" marT="635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latin typeface="+mj-lt"/>
                        </a:rPr>
                        <a:t>5</a:t>
                      </a:r>
                    </a:p>
                  </a:txBody>
                  <a:tcPr marL="3091" marR="3091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+mj-lt"/>
                        </a:rPr>
                        <a:t>night</a:t>
                      </a:r>
                    </a:p>
                  </a:txBody>
                  <a:tcPr marL="3091" marR="3091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+mj-lt"/>
                        </a:rPr>
                        <a:t>10326</a:t>
                      </a:r>
                    </a:p>
                  </a:txBody>
                  <a:tcPr marL="3091" marR="3091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+mj-lt"/>
                        </a:rPr>
                        <a:t>0.75</a:t>
                      </a:r>
                    </a:p>
                  </a:txBody>
                  <a:tcPr marL="3091" marR="3091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+mj-lt"/>
                        </a:rPr>
                        <a:t>27.49</a:t>
                      </a:r>
                    </a:p>
                  </a:txBody>
                  <a:tcPr marL="3091" marR="3091" marT="635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latin typeface="+mj-lt"/>
                        </a:rPr>
                        <a:t>6</a:t>
                      </a:r>
                    </a:p>
                  </a:txBody>
                  <a:tcPr marL="3091" marR="3091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+mj-lt"/>
                        </a:rPr>
                        <a:t>day</a:t>
                      </a:r>
                    </a:p>
                  </a:txBody>
                  <a:tcPr marL="3091" marR="3091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+mj-lt"/>
                        </a:rPr>
                        <a:t>9586</a:t>
                      </a:r>
                    </a:p>
                  </a:txBody>
                  <a:tcPr marL="3091" marR="3091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+mj-lt"/>
                        </a:rPr>
                        <a:t>0.70</a:t>
                      </a:r>
                    </a:p>
                  </a:txBody>
                  <a:tcPr marL="3091" marR="3091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+mj-lt"/>
                        </a:rPr>
                        <a:t>25.52</a:t>
                      </a:r>
                    </a:p>
                  </a:txBody>
                  <a:tcPr marL="3091" marR="3091" marT="635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latin typeface="+mj-lt"/>
                        </a:rPr>
                        <a:t>7</a:t>
                      </a:r>
                    </a:p>
                  </a:txBody>
                  <a:tcPr marL="3091" marR="3091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+mj-lt"/>
                        </a:rPr>
                        <a:t>time</a:t>
                      </a:r>
                    </a:p>
                  </a:txBody>
                  <a:tcPr marL="3091" marR="3091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+mj-lt"/>
                        </a:rPr>
                        <a:t>9208</a:t>
                      </a:r>
                    </a:p>
                  </a:txBody>
                  <a:tcPr marL="3091" marR="3091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+mj-lt"/>
                        </a:rPr>
                        <a:t>0.67</a:t>
                      </a:r>
                    </a:p>
                  </a:txBody>
                  <a:tcPr marL="3091" marR="3091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+mj-lt"/>
                        </a:rPr>
                        <a:t>24.52</a:t>
                      </a:r>
                    </a:p>
                  </a:txBody>
                  <a:tcPr marL="3091" marR="3091" marT="635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latin typeface="+mj-lt"/>
                        </a:rPr>
                        <a:t>8</a:t>
                      </a:r>
                    </a:p>
                  </a:txBody>
                  <a:tcPr marL="3091" marR="3091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+mj-lt"/>
                        </a:rPr>
                        <a:t>nice</a:t>
                      </a:r>
                    </a:p>
                  </a:txBody>
                  <a:tcPr marL="3091" marR="3091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+mj-lt"/>
                        </a:rPr>
                        <a:t>8837</a:t>
                      </a:r>
                    </a:p>
                  </a:txBody>
                  <a:tcPr marL="3091" marR="3091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+mj-lt"/>
                        </a:rPr>
                        <a:t>0.65</a:t>
                      </a:r>
                    </a:p>
                  </a:txBody>
                  <a:tcPr marL="3091" marR="3091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+mj-lt"/>
                        </a:rPr>
                        <a:t>23.53</a:t>
                      </a:r>
                    </a:p>
                  </a:txBody>
                  <a:tcPr marL="3091" marR="3091" marT="6350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latin typeface="+mj-lt"/>
                        </a:rPr>
                        <a:t>9</a:t>
                      </a:r>
                    </a:p>
                  </a:txBody>
                  <a:tcPr marL="3091" marR="3091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+mj-lt"/>
                        </a:rPr>
                        <a:t>location</a:t>
                      </a:r>
                    </a:p>
                  </a:txBody>
                  <a:tcPr marL="3091" marR="3091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+mj-lt"/>
                        </a:rPr>
                        <a:t>8139</a:t>
                      </a:r>
                    </a:p>
                  </a:txBody>
                  <a:tcPr marL="3091" marR="3091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+mj-lt"/>
                        </a:rPr>
                        <a:t>0.59</a:t>
                      </a:r>
                    </a:p>
                  </a:txBody>
                  <a:tcPr marL="3091" marR="3091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+mj-lt"/>
                        </a:rPr>
                        <a:t>21.67</a:t>
                      </a:r>
                    </a:p>
                  </a:txBody>
                  <a:tcPr marL="3091" marR="3091" marT="6350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9443" y="977900"/>
            <a:ext cx="3418457" cy="721732"/>
          </a:xfr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/>
          <a:lstStyle/>
          <a:p>
            <a:r>
              <a:rPr lang="en-IN" sz="2800" dirty="0" smtClean="0"/>
              <a:t>	</a:t>
            </a:r>
            <a:r>
              <a:rPr lang="en-IN" sz="3600" dirty="0" smtClean="0"/>
              <a:t>	Test data</a:t>
            </a:r>
            <a:endParaRPr lang="en-US" sz="3600" dirty="0"/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sz="quarter" idx="4"/>
          </p:nvPr>
        </p:nvGraphicFramePr>
        <p:xfrm>
          <a:off x="6040299" y="1960298"/>
          <a:ext cx="6014168" cy="4257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94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77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903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316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2497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 dirty="0">
                          <a:solidFill>
                            <a:srgbClr val="FFFFFF"/>
                          </a:solidFill>
                          <a:latin typeface="Trebuchet MS"/>
                        </a:rPr>
                        <a:t>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i="0" u="none" strike="noStrike">
                          <a:solidFill>
                            <a:srgbClr val="FFFFFF"/>
                          </a:solidFill>
                          <a:latin typeface="Trebuchet MS"/>
                        </a:rPr>
                        <a:t>Word 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i="0" u="none" strike="noStrike" dirty="0">
                          <a:solidFill>
                            <a:srgbClr val="FFFFFF"/>
                          </a:solidFill>
                          <a:latin typeface="Trebuchet MS"/>
                        </a:rPr>
                        <a:t>Frequency 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i="0" u="none" strike="noStrike" dirty="0" smtClean="0">
                          <a:solidFill>
                            <a:srgbClr val="FFFFFF"/>
                          </a:solidFill>
                          <a:latin typeface="Trebuchet MS"/>
                        </a:rPr>
                        <a:t>Percent </a:t>
                      </a:r>
                    </a:p>
                    <a:p>
                      <a:pPr algn="ctr" rtl="0" fontAlgn="ctr"/>
                      <a:r>
                        <a:rPr lang="en-US" sz="1800" b="1" i="0" u="none" strike="noStrike" dirty="0" smtClean="0">
                          <a:solidFill>
                            <a:srgbClr val="FFFFFF"/>
                          </a:solidFill>
                          <a:latin typeface="Trebuchet MS"/>
                        </a:rPr>
                        <a:t>Freq</a:t>
                      </a:r>
                      <a:r>
                        <a:rPr lang="en-US" sz="1800" b="1" i="0" u="none" strike="noStrike" baseline="0" dirty="0" smtClean="0">
                          <a:solidFill>
                            <a:srgbClr val="FFFFFF"/>
                          </a:solidFill>
                          <a:latin typeface="Trebuchet MS"/>
                        </a:rPr>
                        <a:t> </a:t>
                      </a:r>
                      <a:r>
                        <a:rPr lang="en-US" sz="1800" b="1" i="0" u="none" strike="noStrike" dirty="0" smtClean="0">
                          <a:solidFill>
                            <a:srgbClr val="FFFFFF"/>
                          </a:solidFill>
                          <a:latin typeface="Trebuchet MS"/>
                        </a:rPr>
                        <a:t>all </a:t>
                      </a:r>
                      <a:endParaRPr lang="en-US" sz="1800" b="1" i="0" u="none" strike="noStrike" dirty="0">
                        <a:solidFill>
                          <a:srgbClr val="FFFFFF"/>
                        </a:solidFill>
                        <a:latin typeface="Trebuchet M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800" b="1" i="0" u="none" strike="noStrike" dirty="0" smtClean="0">
                          <a:solidFill>
                            <a:srgbClr val="FFFFFF"/>
                          </a:solidFill>
                          <a:latin typeface="Trebuchet MS"/>
                        </a:rPr>
                        <a:t>Percent Freq</a:t>
                      </a:r>
                      <a:r>
                        <a:rPr lang="en-US" sz="1800" b="1" i="0" u="none" strike="noStrike" baseline="0" dirty="0" smtClean="0">
                          <a:solidFill>
                            <a:srgbClr val="FFFFFF"/>
                          </a:solidFill>
                          <a:latin typeface="Trebuchet MS"/>
                        </a:rPr>
                        <a:t> </a:t>
                      </a:r>
                      <a:r>
                        <a:rPr lang="en-US" sz="1800" b="1" i="0" u="none" strike="noStrike" dirty="0" smtClean="0">
                          <a:solidFill>
                            <a:srgbClr val="FFFFFF"/>
                          </a:solidFill>
                          <a:latin typeface="Trebuchet MS"/>
                        </a:rPr>
                        <a:t>unique </a:t>
                      </a:r>
                      <a:endParaRPr lang="en-US" sz="1800" b="1" i="0" u="none" strike="noStrike" dirty="0">
                        <a:solidFill>
                          <a:srgbClr val="FFFFFF"/>
                        </a:solidFill>
                        <a:latin typeface="Trebuchet MS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latin typeface="Trebuchet MS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rebuchet MS"/>
                        </a:rPr>
                        <a:t>not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Trebuchet MS"/>
                        </a:rPr>
                        <a:t>15164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rebuchet MS"/>
                        </a:rPr>
                        <a:t>2.65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rebuchet MS"/>
                        </a:rPr>
                        <a:t>63.46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latin typeface="Trebuchet MS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rebuchet MS"/>
                        </a:rPr>
                        <a:t>great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rebuchet MS"/>
                        </a:rPr>
                        <a:t>6288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rebuchet MS"/>
                        </a:rPr>
                        <a:t>1.10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rebuchet MS"/>
                        </a:rPr>
                        <a:t>26.31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latin typeface="Trebuchet MS"/>
                        </a:rPr>
                        <a:t>2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rebuchet MS"/>
                        </a:rPr>
                        <a:t>good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rebuchet MS"/>
                        </a:rPr>
                        <a:t>5204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rebuchet MS"/>
                        </a:rPr>
                        <a:t>0.91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rebuchet MS"/>
                        </a:rPr>
                        <a:t>21.78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latin typeface="Trebuchet MS"/>
                        </a:rPr>
                        <a:t>3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Trebuchet MS"/>
                        </a:rPr>
                        <a:t>staff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Trebuchet MS"/>
                        </a:rPr>
                        <a:t>5006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rebuchet MS"/>
                        </a:rPr>
                        <a:t>0.87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rebuchet MS"/>
                        </a:rPr>
                        <a:t>20.95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latin typeface="Trebuchet MS"/>
                        </a:rPr>
                        <a:t>4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rebuchet MS"/>
                        </a:rPr>
                        <a:t>stay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rebuchet MS"/>
                        </a:rPr>
                        <a:t>4716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rebuchet MS"/>
                        </a:rPr>
                        <a:t>0.82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rebuchet MS"/>
                        </a:rPr>
                        <a:t>19.74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latin typeface="Trebuchet MS"/>
                        </a:rPr>
                        <a:t>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Trebuchet MS"/>
                        </a:rPr>
                        <a:t>night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rebuchet MS"/>
                        </a:rPr>
                        <a:t>4251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Trebuchet MS"/>
                        </a:rPr>
                        <a:t>0.74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rebuchet MS"/>
                        </a:rPr>
                        <a:t>17.79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latin typeface="Trebuchet MS"/>
                        </a:rPr>
                        <a:t>6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rebuchet MS"/>
                        </a:rPr>
                        <a:t>day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rebuchet MS"/>
                        </a:rPr>
                        <a:t>3898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rebuchet MS"/>
                        </a:rPr>
                        <a:t>0.68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rebuchet MS"/>
                        </a:rPr>
                        <a:t>16.31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latin typeface="Trebuchet MS"/>
                        </a:rPr>
                        <a:t>7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rebuchet MS"/>
                        </a:rPr>
                        <a:t>nice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rebuchet MS"/>
                        </a:rPr>
                        <a:t>3810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rebuchet MS"/>
                        </a:rPr>
                        <a:t>0.67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rebuchet MS"/>
                        </a:rPr>
                        <a:t>15.94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latin typeface="Trebuchet MS"/>
                        </a:rPr>
                        <a:t>8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rebuchet MS"/>
                        </a:rPr>
                        <a:t>time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rebuchet MS"/>
                        </a:rPr>
                        <a:t>3773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rebuchet MS"/>
                        </a:rPr>
                        <a:t>0.66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rebuchet MS"/>
                        </a:rPr>
                        <a:t>15.79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latin typeface="Trebuchet MS"/>
                        </a:rPr>
                        <a:t>9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rebuchet MS"/>
                        </a:rPr>
                        <a:t>location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rebuchet MS"/>
                        </a:rPr>
                        <a:t>3421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Trebuchet MS"/>
                        </a:rPr>
                        <a:t>0.60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Trebuchet MS"/>
                        </a:rPr>
                        <a:t>14.32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1663700" y="0"/>
            <a:ext cx="6680200" cy="764088"/>
          </a:xfr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ctr"/>
            <a:r>
              <a:rPr lang="en-IN" dirty="0" smtClean="0"/>
              <a:t>        Top frequent words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677334" y="381000"/>
            <a:ext cx="9050866" cy="800100"/>
          </a:xfrm>
        </p:spPr>
        <p:txBody>
          <a:bodyPr>
            <a:normAutofit fontScale="90000"/>
          </a:bodyPr>
          <a:lstStyle/>
          <a:p>
            <a:r>
              <a:rPr lang="en-IN" dirty="0" err="1" smtClean="0"/>
              <a:t>Tranforming</a:t>
            </a:r>
            <a:r>
              <a:rPr lang="en-IN" dirty="0" smtClean="0"/>
              <a:t> test data &amp; making predictions</a:t>
            </a:r>
            <a:endParaRPr lang="en-US" dirty="0"/>
          </a:p>
        </p:txBody>
      </p:sp>
      <p:pic>
        <p:nvPicPr>
          <p:cNvPr id="2050" name="Picture 2" descr="C:\Users\Admin\OneDrive\Pictures\Screenshots\2020-12-01 (16)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43050" y="1308100"/>
            <a:ext cx="6464300" cy="2413000"/>
          </a:xfrm>
          <a:prstGeom prst="rect">
            <a:avLst/>
          </a:prstGeom>
          <a:noFill/>
        </p:spPr>
      </p:pic>
      <p:pic>
        <p:nvPicPr>
          <p:cNvPr id="2051" name="Picture 3" descr="C:\Users\Admin\OneDrive\Pictures\Screenshots\2020-12-01 (17).png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1350963" y="3817757"/>
            <a:ext cx="8596312" cy="2395899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81455"/>
          </a:xfrm>
        </p:spPr>
        <p:txBody>
          <a:bodyPr/>
          <a:lstStyle/>
          <a:p>
            <a:r>
              <a:rPr lang="en-IN" dirty="0" smtClean="0">
                <a:latin typeface="Algerian" pitchFamily="82" charset="0"/>
              </a:rPr>
              <a:t>Hotel selection process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 descr="C:\Users\Admin\Desktop\Untitled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6538" y="1572832"/>
            <a:ext cx="9836462" cy="475176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6534" y="266700"/>
            <a:ext cx="8596668" cy="673100"/>
          </a:xfrm>
        </p:spPr>
        <p:txBody>
          <a:bodyPr/>
          <a:lstStyle/>
          <a:p>
            <a:r>
              <a:rPr lang="en-IN" dirty="0" err="1" smtClean="0"/>
              <a:t>Kaggle</a:t>
            </a:r>
            <a:r>
              <a:rPr lang="en-IN" dirty="0" smtClean="0"/>
              <a:t> Submission – 5-level ratings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45534" y="1625599"/>
            <a:ext cx="7869766" cy="4504663"/>
          </a:xfrm>
        </p:spPr>
        <p:txBody>
          <a:bodyPr/>
          <a:lstStyle/>
          <a:p>
            <a:r>
              <a:rPr lang="en-IN" sz="2000" dirty="0" smtClean="0"/>
              <a:t>After training the model using train data, we predicted for test data</a:t>
            </a:r>
          </a:p>
          <a:p>
            <a:r>
              <a:rPr lang="en-IN" sz="2000" dirty="0" smtClean="0"/>
              <a:t>The predictions were uploaded in </a:t>
            </a:r>
            <a:r>
              <a:rPr lang="en-IN" sz="2000" dirty="0" err="1" smtClean="0"/>
              <a:t>kaggle</a:t>
            </a:r>
            <a:r>
              <a:rPr lang="en-IN" sz="2000" dirty="0" smtClean="0"/>
              <a:t>. We used various models and different attributes</a:t>
            </a:r>
          </a:p>
          <a:p>
            <a:pPr lvl="1"/>
            <a:r>
              <a:rPr lang="en-IN" sz="2000" dirty="0" smtClean="0"/>
              <a:t>Multinomial Logistic regression, SVM (kernel = </a:t>
            </a:r>
            <a:r>
              <a:rPr lang="en-IN" sz="2000" dirty="0" err="1" smtClean="0"/>
              <a:t>rbf</a:t>
            </a:r>
            <a:r>
              <a:rPr lang="en-IN" sz="2000" dirty="0" smtClean="0"/>
              <a:t>), </a:t>
            </a:r>
          </a:p>
          <a:p>
            <a:pPr lvl="1"/>
            <a:r>
              <a:rPr lang="en-IN" sz="2000" dirty="0" err="1" smtClean="0"/>
              <a:t>Tfidf</a:t>
            </a:r>
            <a:r>
              <a:rPr lang="en-IN" sz="2000" dirty="0" smtClean="0"/>
              <a:t> , word2vec embeddings, sentiments, </a:t>
            </a:r>
          </a:p>
          <a:p>
            <a:pPr lvl="1"/>
            <a:r>
              <a:rPr lang="en-IN" sz="2000" dirty="0" smtClean="0"/>
              <a:t>LSTM, LGBM </a:t>
            </a:r>
          </a:p>
          <a:p>
            <a:pPr lvl="1"/>
            <a:r>
              <a:rPr lang="en-IN" sz="2000" dirty="0" smtClean="0"/>
              <a:t>Various number of features (280 , 3000 , 5000 terms)</a:t>
            </a:r>
          </a:p>
          <a:p>
            <a:r>
              <a:rPr lang="en-IN" sz="2200" dirty="0" smtClean="0"/>
              <a:t>The top entries of one of the submissions made in </a:t>
            </a:r>
            <a:r>
              <a:rPr lang="en-IN" sz="2200" dirty="0" err="1" smtClean="0"/>
              <a:t>kaggle</a:t>
            </a:r>
            <a:r>
              <a:rPr lang="en-IN" sz="2200" dirty="0" smtClean="0"/>
              <a:t> is shown here.</a:t>
            </a:r>
            <a:endParaRPr lang="en-US" sz="2200" dirty="0" smtClean="0"/>
          </a:p>
          <a:p>
            <a:endParaRPr lang="en-US" dirty="0"/>
          </a:p>
        </p:txBody>
      </p:sp>
      <p:pic>
        <p:nvPicPr>
          <p:cNvPr id="5" name="Picture 2" descr="C:\Users\Admin\OneDrive\Pictures\Screenshots\2020-12-01 (20)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750301" y="863600"/>
            <a:ext cx="2220690" cy="5591509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0"/>
            <a:ext cx="8596668" cy="825500"/>
          </a:xfrm>
        </p:spPr>
        <p:txBody>
          <a:bodyPr/>
          <a:lstStyle/>
          <a:p>
            <a:pPr algn="ctr"/>
            <a:r>
              <a:rPr lang="en-IN" dirty="0" err="1" smtClean="0"/>
              <a:t>Kaggle</a:t>
            </a:r>
            <a:r>
              <a:rPr lang="en-IN" dirty="0" smtClean="0"/>
              <a:t> F1 macro score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104900"/>
            <a:ext cx="4148666" cy="4936463"/>
          </a:xfrm>
        </p:spPr>
        <p:txBody>
          <a:bodyPr>
            <a:normAutofit/>
          </a:bodyPr>
          <a:lstStyle/>
          <a:p>
            <a:r>
              <a:rPr lang="en-IN" dirty="0" smtClean="0"/>
              <a:t>In </a:t>
            </a:r>
            <a:r>
              <a:rPr lang="en-IN" dirty="0" err="1" smtClean="0"/>
              <a:t>kaggle</a:t>
            </a:r>
            <a:r>
              <a:rPr lang="en-IN" dirty="0" smtClean="0"/>
              <a:t>, F1 macro scores are given</a:t>
            </a:r>
          </a:p>
          <a:p>
            <a:r>
              <a:rPr lang="en-IN" dirty="0" smtClean="0"/>
              <a:t>Only results of public </a:t>
            </a:r>
            <a:r>
              <a:rPr lang="en-IN" dirty="0" err="1" smtClean="0"/>
              <a:t>leaderboard</a:t>
            </a:r>
            <a:r>
              <a:rPr lang="en-IN" dirty="0" smtClean="0"/>
              <a:t> are made known. This is for only 30% of test data. </a:t>
            </a:r>
          </a:p>
          <a:p>
            <a:r>
              <a:rPr lang="en-IN" dirty="0" smtClean="0"/>
              <a:t>Private </a:t>
            </a:r>
            <a:r>
              <a:rPr lang="en-IN" dirty="0" err="1" smtClean="0"/>
              <a:t>leaderboard</a:t>
            </a:r>
            <a:r>
              <a:rPr lang="en-IN" dirty="0" smtClean="0"/>
              <a:t> scores are revealed at the end of the competition.</a:t>
            </a:r>
          </a:p>
          <a:p>
            <a:r>
              <a:rPr lang="en-IN" dirty="0" smtClean="0"/>
              <a:t>Multinomial logistic regression model  using </a:t>
            </a:r>
            <a:r>
              <a:rPr lang="en-IN" dirty="0" err="1" smtClean="0"/>
              <a:t>tfidf</a:t>
            </a:r>
            <a:r>
              <a:rPr lang="en-IN" dirty="0" smtClean="0"/>
              <a:t>, review length and sentiments  gave the best result</a:t>
            </a:r>
          </a:p>
          <a:p>
            <a:endParaRPr lang="en-IN" dirty="0" smtClean="0"/>
          </a:p>
          <a:p>
            <a:pPr marL="0" indent="0" defTabSz="914400">
              <a:spcBef>
                <a:spcPts val="0"/>
              </a:spcBef>
              <a:buClrTx/>
              <a:buSzTx/>
              <a:buNone/>
              <a:defRPr/>
            </a:pPr>
            <a:r>
              <a:rPr lang="en-IN" dirty="0" smtClean="0"/>
              <a:t>The best score of our team is 61.496 %</a:t>
            </a:r>
          </a:p>
          <a:p>
            <a:pPr marL="0" indent="0" defTabSz="914400">
              <a:spcBef>
                <a:spcPts val="0"/>
              </a:spcBef>
              <a:buClrTx/>
              <a:buSzTx/>
              <a:buNone/>
              <a:defRPr/>
            </a:pPr>
            <a:r>
              <a:rPr lang="en-IN" dirty="0" smtClean="0"/>
              <a:t>which is the highest among all teams</a:t>
            </a:r>
          </a:p>
          <a:p>
            <a:endParaRPr lang="en-US" dirty="0"/>
          </a:p>
        </p:txBody>
      </p:sp>
      <p:pic>
        <p:nvPicPr>
          <p:cNvPr id="4099" name="Picture 3" descr="C:\Users\Admin\OneDrive\Pictures\Screenshots\2020-12-01 (22)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803775" y="1473200"/>
            <a:ext cx="7105650" cy="4813299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Deployment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 smtClean="0"/>
              <a:t>Deploying from backend to frontend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1146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761963" y="1428736"/>
            <a:ext cx="10998237" cy="235745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61963" y="4214818"/>
            <a:ext cx="10922037" cy="2357454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011222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en-IN" dirty="0" smtClean="0"/>
              <a:t>Deployment Flow</a:t>
            </a:r>
            <a:endParaRPr lang="en-US" dirty="0"/>
          </a:p>
        </p:txBody>
      </p:sp>
      <p:sp>
        <p:nvSpPr>
          <p:cNvPr id="3" name="Rounded Rectangle 2"/>
          <p:cNvSpPr/>
          <p:nvPr/>
        </p:nvSpPr>
        <p:spPr>
          <a:xfrm>
            <a:off x="952464" y="4643446"/>
            <a:ext cx="3714776" cy="1357322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Model Training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287736" y="4143380"/>
            <a:ext cx="490476" cy="2500330"/>
          </a:xfrm>
          <a:prstGeom prst="round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BACK</a:t>
            </a:r>
          </a:p>
          <a:p>
            <a:pPr algn="ctr"/>
            <a:endParaRPr lang="en-IN" dirty="0" smtClean="0"/>
          </a:p>
          <a:p>
            <a:pPr algn="ctr"/>
            <a:r>
              <a:rPr lang="en-IN" dirty="0" smtClean="0"/>
              <a:t>END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5429245" y="4714884"/>
            <a:ext cx="1714512" cy="1357322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Model.pkl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2285974" y="1500174"/>
            <a:ext cx="7048549" cy="785818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User Interface</a:t>
            </a:r>
            <a:r>
              <a:rPr lang="en-US" dirty="0" smtClean="0"/>
              <a:t> component</a:t>
            </a:r>
          </a:p>
          <a:p>
            <a:pPr algn="ctr"/>
            <a:r>
              <a:rPr lang="en-IN" dirty="0" smtClean="0"/>
              <a:t>Enter Review         Get Predicted Ratings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1333467" y="2857496"/>
            <a:ext cx="8667811" cy="785818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http API service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7810512" y="4714884"/>
            <a:ext cx="3714776" cy="1357322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Model Prediction</a:t>
            </a:r>
            <a:endParaRPr lang="en-US" dirty="0"/>
          </a:p>
        </p:txBody>
      </p:sp>
      <p:sp>
        <p:nvSpPr>
          <p:cNvPr id="10" name="Right Arrow 9"/>
          <p:cNvSpPr/>
          <p:nvPr/>
        </p:nvSpPr>
        <p:spPr>
          <a:xfrm>
            <a:off x="4667240" y="5214950"/>
            <a:ext cx="762005" cy="35719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>
            <a:off x="7143758" y="5286388"/>
            <a:ext cx="762005" cy="357190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268280" y="1295587"/>
            <a:ext cx="471022" cy="2500330"/>
          </a:xfrm>
          <a:prstGeom prst="round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FRONT</a:t>
            </a:r>
          </a:p>
          <a:p>
            <a:pPr algn="ctr"/>
            <a:endParaRPr lang="en-IN" dirty="0" smtClean="0"/>
          </a:p>
          <a:p>
            <a:pPr algn="ctr"/>
            <a:r>
              <a:rPr lang="en-IN" dirty="0" smtClean="0"/>
              <a:t>END</a:t>
            </a:r>
            <a:endParaRPr lang="en-US" dirty="0"/>
          </a:p>
        </p:txBody>
      </p:sp>
      <p:pic>
        <p:nvPicPr>
          <p:cNvPr id="1026" name="Picture 2" descr="C:\Users\Admin\Deployment_Hotel_Reviews\flask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613929" y="2747959"/>
            <a:ext cx="1904971" cy="1930525"/>
          </a:xfrm>
          <a:prstGeom prst="rect">
            <a:avLst/>
          </a:prstGeom>
          <a:noFill/>
        </p:spPr>
      </p:pic>
      <p:sp>
        <p:nvSpPr>
          <p:cNvPr id="15" name="Right Arrow 14"/>
          <p:cNvSpPr/>
          <p:nvPr/>
        </p:nvSpPr>
        <p:spPr>
          <a:xfrm rot="5400000">
            <a:off x="5595934" y="2333618"/>
            <a:ext cx="714380" cy="476253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/>
          <p:cNvSpPr/>
          <p:nvPr/>
        </p:nvSpPr>
        <p:spPr>
          <a:xfrm rot="16200000">
            <a:off x="4869648" y="2297899"/>
            <a:ext cx="642942" cy="476253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/>
          <p:cNvSpPr/>
          <p:nvPr/>
        </p:nvSpPr>
        <p:spPr>
          <a:xfrm rot="16200000">
            <a:off x="5345901" y="3726659"/>
            <a:ext cx="642942" cy="476253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/>
          <p:cNvSpPr/>
          <p:nvPr/>
        </p:nvSpPr>
        <p:spPr>
          <a:xfrm rot="5400000">
            <a:off x="5953124" y="3762378"/>
            <a:ext cx="571504" cy="476253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476211" y="0"/>
            <a:ext cx="5386917" cy="357166"/>
          </a:xfrm>
          <a:noFill/>
        </p:spPr>
        <p:style>
          <a:lnRef idx="0">
            <a:scrgbClr r="0" g="0" b="0"/>
          </a:lnRef>
          <a:fillRef idx="1002">
            <a:schemeClr val="lt2"/>
          </a:fillRef>
          <a:effectRef idx="0">
            <a:scrgbClr r="0" g="0" b="0"/>
          </a:effectRef>
          <a:fontRef idx="major"/>
        </p:style>
        <p:txBody>
          <a:bodyPr>
            <a:noAutofit/>
          </a:bodyPr>
          <a:lstStyle/>
          <a:p>
            <a:pPr algn="ctr"/>
            <a:r>
              <a:rPr lang="en-IN" dirty="0" smtClean="0">
                <a:latin typeface="Agency FB" pitchFamily="34" charset="0"/>
              </a:rPr>
              <a:t>Home page</a:t>
            </a:r>
            <a:endParaRPr lang="en-US" dirty="0">
              <a:latin typeface="Agency FB" pitchFamily="34" charset="0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3"/>
          </p:nvPr>
        </p:nvSpPr>
        <p:spPr>
          <a:xfrm>
            <a:off x="6572254" y="3143248"/>
            <a:ext cx="5389033" cy="357166"/>
          </a:xfrm>
          <a:noFill/>
        </p:spPr>
        <p:style>
          <a:lnRef idx="0">
            <a:scrgbClr r="0" g="0" b="0"/>
          </a:lnRef>
          <a:fillRef idx="1002">
            <a:schemeClr val="lt2"/>
          </a:fillRef>
          <a:effectRef idx="0">
            <a:scrgbClr r="0" g="0" b="0"/>
          </a:effectRef>
          <a:fontRef idx="major"/>
        </p:style>
        <p:txBody>
          <a:bodyPr>
            <a:noAutofit/>
          </a:bodyPr>
          <a:lstStyle/>
          <a:p>
            <a:pPr algn="ctr"/>
            <a:r>
              <a:rPr lang="en-IN" dirty="0" smtClean="0">
                <a:latin typeface="Agency FB" pitchFamily="34" charset="0"/>
              </a:rPr>
              <a:t>Result page</a:t>
            </a:r>
            <a:endParaRPr lang="en-US" dirty="0">
              <a:latin typeface="Agency FB" pitchFamily="34" charset="0"/>
            </a:endParaRPr>
          </a:p>
        </p:txBody>
      </p:sp>
      <p:pic>
        <p:nvPicPr>
          <p:cNvPr id="1027" name="Picture 3" descr="C:\Users\Admin\OneDrive\Pictures\Screenshots\2020-11-30 (6).png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6286501" y="3714752"/>
            <a:ext cx="5562599" cy="3143248"/>
          </a:xfrm>
          <a:prstGeom prst="rect">
            <a:avLst/>
          </a:prstGeom>
          <a:noFill/>
        </p:spPr>
      </p:pic>
      <p:sp>
        <p:nvSpPr>
          <p:cNvPr id="14" name="Content Placeholder 1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30" name="Picture 6" descr="C:\Users\Admin\OneDrive\Pictures\Screenshots\2020-11-30 (19)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93700" y="428604"/>
            <a:ext cx="6144305" cy="342902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0" y="1142984"/>
            <a:ext cx="5386917" cy="428628"/>
          </a:xfrm>
        </p:spPr>
        <p:txBody>
          <a:bodyPr>
            <a:noAutofit/>
          </a:bodyPr>
          <a:lstStyle/>
          <a:p>
            <a:pPr algn="ctr"/>
            <a:r>
              <a:rPr lang="en-IN" dirty="0" smtClean="0">
                <a:latin typeface="Agency FB" pitchFamily="34" charset="0"/>
              </a:rPr>
              <a:t>When run on Anaconda prompt </a:t>
            </a:r>
            <a:endParaRPr lang="en-US" dirty="0">
              <a:latin typeface="Agency FB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02968" y="2786058"/>
            <a:ext cx="5389033" cy="428628"/>
          </a:xfrm>
        </p:spPr>
        <p:txBody>
          <a:bodyPr>
            <a:normAutofit lnSpcReduction="10000"/>
          </a:bodyPr>
          <a:lstStyle/>
          <a:p>
            <a:pPr algn="ctr"/>
            <a:r>
              <a:rPr lang="en-IN" dirty="0" smtClean="0"/>
              <a:t>The output Rating</a:t>
            </a:r>
            <a:endParaRPr lang="en-US" dirty="0"/>
          </a:p>
        </p:txBody>
      </p:sp>
      <p:pic>
        <p:nvPicPr>
          <p:cNvPr id="2050" name="Picture 2" descr="C:\Users\Admin\OneDrive\Pictures\Screenshots\2020-11-30 (14)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619747" y="714356"/>
            <a:ext cx="6216653" cy="1657350"/>
          </a:xfrm>
          <a:prstGeom prst="rect">
            <a:avLst/>
          </a:prstGeom>
          <a:noFill/>
        </p:spPr>
      </p:pic>
      <p:pic>
        <p:nvPicPr>
          <p:cNvPr id="2051" name="Picture 3" descr="C:\Users\Admin\OneDrive\Pictures\Screenshots\2020-11-30 (12).png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5524496" y="2857496"/>
            <a:ext cx="6337304" cy="1571636"/>
          </a:xfrm>
          <a:prstGeom prst="rect">
            <a:avLst/>
          </a:prstGeom>
          <a:noFill/>
        </p:spPr>
      </p:pic>
      <p:pic>
        <p:nvPicPr>
          <p:cNvPr id="2052" name="Picture 4" descr="C:\Users\Admin\OneDrive\Pictures\Screenshots\2020-11-30 (13)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429245" y="4714884"/>
            <a:ext cx="6483355" cy="1657350"/>
          </a:xfrm>
          <a:prstGeom prst="rect">
            <a:avLst/>
          </a:prstGeom>
          <a:noFill/>
        </p:spPr>
      </p:pic>
      <p:sp>
        <p:nvSpPr>
          <p:cNvPr id="13" name="Content Placeholder 1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4" name="Picture 6" descr="C:\Users\Admin\OneDrive\Pictures\Screenshots\2020-11-30 (17)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79399" y="1643050"/>
            <a:ext cx="5149845" cy="3571900"/>
          </a:xfrm>
          <a:prstGeom prst="rect">
            <a:avLst/>
          </a:prstGeom>
          <a:noFill/>
        </p:spPr>
      </p:pic>
      <p:sp>
        <p:nvSpPr>
          <p:cNvPr id="16" name="Text Placeholder 2"/>
          <p:cNvSpPr txBox="1">
            <a:spLocks/>
          </p:cNvSpPr>
          <p:nvPr/>
        </p:nvSpPr>
        <p:spPr>
          <a:xfrm>
            <a:off x="5333995" y="214290"/>
            <a:ext cx="5386917" cy="428628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IN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gency FB" pitchFamily="34" charset="0"/>
              </a:rPr>
              <a:t>Outputs for 3 Ratings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10169006" cy="1320800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US" dirty="0" smtClean="0"/>
              <a:t>Most times you need more than 5 star service !!!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Successful hotels may </a:t>
            </a:r>
            <a:r>
              <a:rPr lang="en-US" dirty="0"/>
              <a:t>have </a:t>
            </a:r>
            <a:r>
              <a:rPr lang="en-US" dirty="0" smtClean="0"/>
              <a:t> a high </a:t>
            </a:r>
            <a:r>
              <a:rPr lang="en-US" dirty="0"/>
              <a:t>degree of efficiency in guest satisfaction but </a:t>
            </a:r>
            <a:r>
              <a:rPr lang="en-US" dirty="0" smtClean="0"/>
              <a:t>there is always a next </a:t>
            </a:r>
            <a:r>
              <a:rPr lang="en-US" dirty="0"/>
              <a:t>level</a:t>
            </a:r>
            <a:r>
              <a:rPr lang="en-US" dirty="0" smtClean="0"/>
              <a:t>.</a:t>
            </a:r>
          </a:p>
          <a:p>
            <a:r>
              <a:rPr lang="en-US" dirty="0" smtClean="0"/>
              <a:t>Hotels are</a:t>
            </a:r>
            <a:r>
              <a:rPr lang="en-US" dirty="0"/>
              <a:t> differentiated from competition </a:t>
            </a:r>
            <a:endParaRPr lang="en-US" dirty="0" smtClean="0"/>
          </a:p>
          <a:p>
            <a:r>
              <a:rPr lang="en-IN" dirty="0" smtClean="0"/>
              <a:t>Hotels can extract reviews from social websites like </a:t>
            </a:r>
            <a:r>
              <a:rPr lang="en-IN" dirty="0" err="1" smtClean="0"/>
              <a:t>facebook</a:t>
            </a:r>
            <a:r>
              <a:rPr lang="en-IN" dirty="0" smtClean="0"/>
              <a:t> and predict the ratings based on our model</a:t>
            </a:r>
          </a:p>
          <a:p>
            <a:pPr lvl="1"/>
            <a:r>
              <a:rPr lang="en-IN" dirty="0" smtClean="0"/>
              <a:t>This will help them to easily </a:t>
            </a:r>
            <a:r>
              <a:rPr lang="en-IN" dirty="0" err="1" smtClean="0"/>
              <a:t>segreagate</a:t>
            </a:r>
            <a:r>
              <a:rPr lang="en-IN" dirty="0" smtClean="0"/>
              <a:t> a Rating-3 from Rating-1 and so on.</a:t>
            </a:r>
          </a:p>
          <a:p>
            <a:pPr lvl="1"/>
            <a:r>
              <a:rPr lang="en-IN" dirty="0" smtClean="0"/>
              <a:t>This will be helpful in taking immediate action especially when predicted ratings are very low</a:t>
            </a:r>
            <a:endParaRPr lang="en-IN" dirty="0"/>
          </a:p>
          <a:p>
            <a:r>
              <a:rPr lang="en-IN" dirty="0" smtClean="0"/>
              <a:t>The model should be re-built again after say 5 to 6 months, to capture the new changes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Challenges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400783"/>
            <a:ext cx="8596668" cy="4640579"/>
          </a:xfrm>
        </p:spPr>
        <p:txBody>
          <a:bodyPr>
            <a:normAutofit fontScale="92500" lnSpcReduction="20000"/>
          </a:bodyPr>
          <a:lstStyle/>
          <a:p>
            <a:r>
              <a:rPr lang="en-IN" dirty="0" smtClean="0"/>
              <a:t>The data is regarding the Hotel industry, our team has no prior experience of this industry</a:t>
            </a:r>
          </a:p>
          <a:p>
            <a:pPr lvl="1"/>
            <a:r>
              <a:rPr lang="en-IN" dirty="0" smtClean="0"/>
              <a:t>We browsed the hotel websites, internet, spoke with domain expert to get domain understanding</a:t>
            </a:r>
          </a:p>
          <a:p>
            <a:r>
              <a:rPr lang="en-IN" dirty="0" smtClean="0"/>
              <a:t>The data is textual data. Hence converted text to word vectors </a:t>
            </a:r>
          </a:p>
          <a:p>
            <a:r>
              <a:rPr lang="en-IN" dirty="0" smtClean="0"/>
              <a:t>Creating a new-list of </a:t>
            </a:r>
            <a:r>
              <a:rPr lang="en-IN" dirty="0" err="1" smtClean="0"/>
              <a:t>stopwords</a:t>
            </a:r>
            <a:r>
              <a:rPr lang="en-IN" dirty="0" smtClean="0"/>
              <a:t> that were specific to dataset like hotel, restaurant, room </a:t>
            </a:r>
          </a:p>
          <a:p>
            <a:r>
              <a:rPr lang="en-IN" dirty="0" smtClean="0"/>
              <a:t>Many words like ‘</a:t>
            </a:r>
            <a:r>
              <a:rPr lang="en-IN" dirty="0" err="1" smtClean="0"/>
              <a:t>aaa</a:t>
            </a:r>
            <a:r>
              <a:rPr lang="en-IN" dirty="0" smtClean="0"/>
              <a:t>’ , ‘</a:t>
            </a:r>
            <a:r>
              <a:rPr lang="en-IN" dirty="0" err="1" smtClean="0"/>
              <a:t>abc</a:t>
            </a:r>
            <a:r>
              <a:rPr lang="en-IN" dirty="0" smtClean="0"/>
              <a:t>’ appeared with moderate frequency . Hence they were checked with original reviews . But were found genuine like former was </a:t>
            </a:r>
            <a:r>
              <a:rPr lang="en-IN" dirty="0" err="1" smtClean="0"/>
              <a:t>aaa</a:t>
            </a:r>
            <a:r>
              <a:rPr lang="en-IN" dirty="0" smtClean="0"/>
              <a:t>- rating and later was </a:t>
            </a:r>
            <a:r>
              <a:rPr lang="en-IN" dirty="0" err="1" smtClean="0"/>
              <a:t>abc</a:t>
            </a:r>
            <a:r>
              <a:rPr lang="en-IN" dirty="0" smtClean="0"/>
              <a:t>-store. Other words which were meaningless were removed</a:t>
            </a:r>
          </a:p>
          <a:p>
            <a:r>
              <a:rPr lang="en-US" dirty="0" smtClean="0"/>
              <a:t>choosing the model</a:t>
            </a:r>
          </a:p>
          <a:p>
            <a:pPr lvl="1"/>
            <a:r>
              <a:rPr lang="en-IN" dirty="0" smtClean="0"/>
              <a:t>Ran innumerable models by changing various attributes and parameters</a:t>
            </a:r>
            <a:endParaRPr lang="en-US" dirty="0" smtClean="0"/>
          </a:p>
          <a:p>
            <a:pPr lvl="1"/>
            <a:r>
              <a:rPr lang="en-US" dirty="0" smtClean="0"/>
              <a:t>Advanced models were more subjective  and hence gave low result scores </a:t>
            </a:r>
          </a:p>
          <a:p>
            <a:pPr lvl="1"/>
            <a:r>
              <a:rPr lang="en-US" dirty="0" smtClean="0"/>
              <a:t>But the basic multinomial logistic </a:t>
            </a:r>
            <a:r>
              <a:rPr lang="en-US" smtClean="0"/>
              <a:t>gave better results</a:t>
            </a:r>
            <a:r>
              <a:rPr lang="en-US" dirty="0" smtClean="0"/>
              <a:t>, hence it was chosen</a:t>
            </a:r>
          </a:p>
          <a:p>
            <a:r>
              <a:rPr lang="en-IN" dirty="0" smtClean="0"/>
              <a:t>Though the initial rating level was 5, it gave poor results especially for ratings 2,3,4. Hence combined the  ratings to 3 levels. This performed better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946826"/>
          </a:xfrm>
        </p:spPr>
        <p:txBody>
          <a:bodyPr/>
          <a:lstStyle/>
          <a:p>
            <a:r>
              <a:rPr lang="en-IN" dirty="0" smtClean="0"/>
              <a:t>Challenges </a:t>
            </a:r>
            <a:r>
              <a:rPr lang="en-IN" dirty="0" err="1" smtClean="0"/>
              <a:t>contd</a:t>
            </a:r>
            <a:r>
              <a:rPr lang="en-IN" dirty="0" smtClean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595337"/>
            <a:ext cx="8596668" cy="4446026"/>
          </a:xfrm>
        </p:spPr>
        <p:txBody>
          <a:bodyPr>
            <a:normAutofit lnSpcReduction="10000"/>
          </a:bodyPr>
          <a:lstStyle/>
          <a:p>
            <a:r>
              <a:rPr lang="en-IN" dirty="0" smtClean="0"/>
              <a:t>The dataset had about 14000 reviews, which is small considering that we have to do text classification. Also the data is imbalanced</a:t>
            </a:r>
          </a:p>
          <a:p>
            <a:pPr lvl="1"/>
            <a:r>
              <a:rPr lang="en-IN" dirty="0" smtClean="0"/>
              <a:t>Used 10 fold cross validation technique to see model performance</a:t>
            </a:r>
          </a:p>
          <a:p>
            <a:pPr lvl="1"/>
            <a:r>
              <a:rPr lang="en-IN" dirty="0" smtClean="0"/>
              <a:t>F1 scores were considered since they are weighted average of precision and recall</a:t>
            </a:r>
          </a:p>
          <a:p>
            <a:pPr lvl="2"/>
            <a:r>
              <a:rPr lang="en-IN" dirty="0" smtClean="0"/>
              <a:t>F1 macro scores were considered along with accuracy scores</a:t>
            </a:r>
          </a:p>
          <a:p>
            <a:pPr lvl="2"/>
            <a:r>
              <a:rPr lang="en-IN" dirty="0" smtClean="0"/>
              <a:t>F1 scores were considered along with recall and precision scores</a:t>
            </a:r>
          </a:p>
          <a:p>
            <a:r>
              <a:rPr lang="en-IN" dirty="0" smtClean="0"/>
              <a:t>Deployment using Flask was very new and hence challenging</a:t>
            </a:r>
          </a:p>
          <a:p>
            <a:pPr lvl="1"/>
            <a:r>
              <a:rPr lang="en-IN" dirty="0" smtClean="0"/>
              <a:t>First understood the flask deployment process and then worked on it</a:t>
            </a:r>
          </a:p>
          <a:p>
            <a:r>
              <a:rPr lang="en-IN" dirty="0" smtClean="0"/>
              <a:t>Time limitation</a:t>
            </a:r>
          </a:p>
          <a:p>
            <a:pPr lvl="1"/>
            <a:r>
              <a:rPr lang="en-IN" dirty="0" smtClean="0"/>
              <a:t>If more time was given, we could have tried running the models with more attribute combination</a:t>
            </a:r>
          </a:p>
          <a:p>
            <a:r>
              <a:rPr lang="en-IN" dirty="0" smtClean="0"/>
              <a:t>This is a classification problem</a:t>
            </a:r>
          </a:p>
          <a:p>
            <a:pPr lvl="1"/>
            <a:r>
              <a:rPr lang="en-IN" dirty="0" smtClean="0"/>
              <a:t>We ran various classification algorithms to find the best model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9815017">
            <a:off x="895453" y="2623957"/>
            <a:ext cx="8596668" cy="866872"/>
          </a:xfrm>
        </p:spPr>
        <p:txBody>
          <a:bodyPr/>
          <a:lstStyle/>
          <a:p>
            <a:pPr algn="ctr"/>
            <a:r>
              <a:rPr lang="en-IN" dirty="0" smtClean="0">
                <a:latin typeface="Algerian" pitchFamily="82" charset="0"/>
              </a:rPr>
              <a:t>THANK YOU</a:t>
            </a:r>
            <a:endParaRPr lang="en-US" dirty="0">
              <a:latin typeface="Algerian" pitchFamily="8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3" y="301558"/>
            <a:ext cx="9137875" cy="875490"/>
          </a:xfrm>
        </p:spPr>
        <p:txBody>
          <a:bodyPr/>
          <a:lstStyle/>
          <a:p>
            <a:r>
              <a:rPr lang="en-US" dirty="0" smtClean="0">
                <a:latin typeface="Algerian" pitchFamily="82" charset="0"/>
              </a:rPr>
              <a:t>Ratings based on main parameters</a:t>
            </a:r>
            <a:endParaRPr lang="en-US" dirty="0"/>
          </a:p>
        </p:txBody>
      </p:sp>
      <p:pic>
        <p:nvPicPr>
          <p:cNvPr id="1026" name="Picture 2" descr="C:\Users\Admin\Desktop\Untitled.pn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257300" y="1282700"/>
            <a:ext cx="8091735" cy="49784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9708" y="220494"/>
            <a:ext cx="8596668" cy="499353"/>
          </a:xfrm>
        </p:spPr>
        <p:txBody>
          <a:bodyPr>
            <a:normAutofit fontScale="90000"/>
          </a:bodyPr>
          <a:lstStyle/>
          <a:p>
            <a:r>
              <a:rPr lang="en-IN" dirty="0" smtClean="0">
                <a:latin typeface="Algerian" pitchFamily="82" charset="0"/>
              </a:rPr>
              <a:t>Domain Expert Interview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3" y="1050587"/>
            <a:ext cx="9167057" cy="5194570"/>
          </a:xfrm>
        </p:spPr>
        <p:txBody>
          <a:bodyPr>
            <a:normAutofit fontScale="92500" lnSpcReduction="20000"/>
          </a:bodyPr>
          <a:lstStyle/>
          <a:p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Reviews are handled by General Manager</a:t>
            </a:r>
          </a:p>
          <a:p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Reviews collected internally as well : feedback forms.</a:t>
            </a:r>
          </a:p>
          <a:p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Safety: OSHA regulations followed strictly</a:t>
            </a:r>
          </a:p>
          <a:p>
            <a:pPr lvl="1"/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Single lady guest (10%-18%) – single lady programmes</a:t>
            </a:r>
          </a:p>
          <a:p>
            <a:pPr lvl="1"/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Lady employees –  self protection training</a:t>
            </a:r>
          </a:p>
          <a:p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Lost &amp; found: SOP (standard operational procedures)</a:t>
            </a:r>
          </a:p>
          <a:p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Hygiene: Regular fumigation and Deep cleaning</a:t>
            </a:r>
          </a:p>
          <a:p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Strategy meet: Daily GM and HODs</a:t>
            </a:r>
          </a:p>
          <a:p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Complaint: one-day training given compulsorily to the staff</a:t>
            </a:r>
          </a:p>
          <a:p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Customized service: babies, elderly, anniversaries</a:t>
            </a:r>
          </a:p>
          <a:p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Wow factors: extra care, customized service, gifts</a:t>
            </a:r>
          </a:p>
          <a:p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CSR activities: free training and placement</a:t>
            </a:r>
          </a:p>
          <a:p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Reviews: </a:t>
            </a:r>
            <a:r>
              <a:rPr lang="en-IN" sz="2400" dirty="0" err="1" smtClean="0">
                <a:latin typeface="Times New Roman" pitchFamily="18" charset="0"/>
                <a:cs typeface="Times New Roman" pitchFamily="18" charset="0"/>
              </a:rPr>
              <a:t>Tripadvisor</a:t>
            </a:r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IN" sz="2400" dirty="0" err="1" smtClean="0">
                <a:latin typeface="Times New Roman" pitchFamily="18" charset="0"/>
                <a:cs typeface="Times New Roman" pitchFamily="18" charset="0"/>
              </a:rPr>
              <a:t>Trivago</a:t>
            </a:r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IN" sz="2400" dirty="0" err="1" smtClean="0">
                <a:latin typeface="Times New Roman" pitchFamily="18" charset="0"/>
                <a:cs typeface="Times New Roman" pitchFamily="18" charset="0"/>
              </a:rPr>
              <a:t>FaceBook</a:t>
            </a:r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IN" sz="2400" dirty="0" err="1" smtClean="0">
                <a:latin typeface="Times New Roman" pitchFamily="18" charset="0"/>
                <a:cs typeface="Times New Roman" pitchFamily="18" charset="0"/>
              </a:rPr>
              <a:t>Instagram</a:t>
            </a:r>
            <a:endParaRPr lang="en-IN" sz="2400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308107" y="6215066"/>
            <a:ext cx="7643866" cy="642934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 fontScale="70000" lnSpcReduction="20000"/>
          </a:bodyPr>
          <a:lstStyle/>
          <a:p>
            <a:pPr lvl="0" algn="ctr">
              <a:spcBef>
                <a:spcPct val="0"/>
              </a:spcBef>
            </a:pPr>
            <a:r>
              <a:rPr lang="en-IN" sz="4400" dirty="0" smtClean="0">
                <a:latin typeface="Algerian" pitchFamily="82" charset="0"/>
                <a:cs typeface="Times New Roman" pitchFamily="18" charset="0"/>
              </a:rPr>
              <a:t>WARM  WELCOME       FOND FAREWELL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Algerian" pitchFamily="82" charset="0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1712</TotalTime>
  <Words>3137</Words>
  <Application>Microsoft Office PowerPoint</Application>
  <PresentationFormat>Widescreen</PresentationFormat>
  <Paragraphs>857</Paragraphs>
  <Slides>79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79</vt:i4>
      </vt:variant>
    </vt:vector>
  </HeadingPairs>
  <TitlesOfParts>
    <vt:vector size="89" baseType="lpstr">
      <vt:lpstr>Agency FB</vt:lpstr>
      <vt:lpstr>Algerian</vt:lpstr>
      <vt:lpstr>Arial</vt:lpstr>
      <vt:lpstr>Calibri</vt:lpstr>
      <vt:lpstr>Impact</vt:lpstr>
      <vt:lpstr>Times New Roman</vt:lpstr>
      <vt:lpstr>Trebuchet MS</vt:lpstr>
      <vt:lpstr>Wingdings</vt:lpstr>
      <vt:lpstr>Wingdings 3</vt:lpstr>
      <vt:lpstr>Facet</vt:lpstr>
      <vt:lpstr>Hotel Reviews Classification   Project Submitted to EXCELR Raising Excellence </vt:lpstr>
      <vt:lpstr>Business Objective</vt:lpstr>
      <vt:lpstr>PowerPoint Presentation</vt:lpstr>
      <vt:lpstr>Domain Understanding</vt:lpstr>
      <vt:lpstr>PowerPoint Presentation</vt:lpstr>
      <vt:lpstr>Why Hotels ?</vt:lpstr>
      <vt:lpstr>Hotel selection process</vt:lpstr>
      <vt:lpstr>Ratings based on main parameters</vt:lpstr>
      <vt:lpstr>Domain Expert Interview</vt:lpstr>
      <vt:lpstr>EXPLORATORY DATA ANALYSIS(EDA)</vt:lpstr>
      <vt:lpstr>Dataset Details – Train and Test data</vt:lpstr>
      <vt:lpstr>Number of reviews for each rating  </vt:lpstr>
      <vt:lpstr>PowerPoint Presentation</vt:lpstr>
      <vt:lpstr>Review length for 5-level and 3-level ratings</vt:lpstr>
      <vt:lpstr>PowerPoint Presentation</vt:lpstr>
      <vt:lpstr>TEXT PRE-PROCESSING</vt:lpstr>
      <vt:lpstr>Creating a list of customized stopwords</vt:lpstr>
      <vt:lpstr>Checking words with full reviews  To know the context where and when used Here, great location used in Rating-2, even though location is great, services are not good </vt:lpstr>
      <vt:lpstr>Finding frequency of words</vt:lpstr>
      <vt:lpstr>COMBINING THE RATINGS</vt:lpstr>
      <vt:lpstr>New 3 level ratings and Cleaned text used in  further analysis</vt:lpstr>
      <vt:lpstr>N-GRAM ANALYSIS</vt:lpstr>
      <vt:lpstr>Unigrams</vt:lpstr>
      <vt:lpstr>BI-GRAMS</vt:lpstr>
      <vt:lpstr>PowerPoint Presentation</vt:lpstr>
      <vt:lpstr>TRI-GRAMS</vt:lpstr>
      <vt:lpstr>PowerPoint Presentation</vt:lpstr>
      <vt:lpstr>Word cloud – All words</vt:lpstr>
      <vt:lpstr>POSITIVE WORDCLOUD</vt:lpstr>
      <vt:lpstr>NEGATIVE WORD  CLOUD</vt:lpstr>
      <vt:lpstr>SENTIMENT ANALYSIS</vt:lpstr>
      <vt:lpstr>PowerPoint Presentation</vt:lpstr>
      <vt:lpstr>PowerPoint Presentation</vt:lpstr>
      <vt:lpstr> VADER</vt:lpstr>
      <vt:lpstr>Most Positive Sentiment reviews based on Compound scores </vt:lpstr>
      <vt:lpstr>Most Negative Sentiment Reviews based on Compound Scores </vt:lpstr>
      <vt:lpstr>NAMED ENTITY RECOGNITION(NER)</vt:lpstr>
      <vt:lpstr>Named Entity Recognition/Entity Extraction</vt:lpstr>
      <vt:lpstr>PowerPoint Presentation</vt:lpstr>
      <vt:lpstr>Named Entity Recognition/Entity Extraction</vt:lpstr>
      <vt:lpstr>TOPIC MODELLING</vt:lpstr>
      <vt:lpstr>What is topic modeling? </vt:lpstr>
      <vt:lpstr>Topic Modelling using LDA – 4 Topics</vt:lpstr>
      <vt:lpstr>FIRST TOPIC</vt:lpstr>
      <vt:lpstr>SECOND TOPIC</vt:lpstr>
      <vt:lpstr>THIRD TOPIC</vt:lpstr>
      <vt:lpstr>FOURTH TOPIC</vt:lpstr>
      <vt:lpstr>The 4 Topics  Showing most common words of Topic-3</vt:lpstr>
      <vt:lpstr>Topic Distribution for Ratings</vt:lpstr>
      <vt:lpstr>PowerPoint Presentation</vt:lpstr>
      <vt:lpstr>Balancing the data - SMOTE</vt:lpstr>
      <vt:lpstr>MODEL BUILDING</vt:lpstr>
      <vt:lpstr>Word Vectorization</vt:lpstr>
      <vt:lpstr>Various model used, changed attributes, parameters</vt:lpstr>
      <vt:lpstr>Advanced Models Built</vt:lpstr>
      <vt:lpstr>Accuracy Measures</vt:lpstr>
      <vt:lpstr>Multinomial Logistic Regression – 5 level rating </vt:lpstr>
      <vt:lpstr>Multinomial log-reg solvers – did not converge</vt:lpstr>
      <vt:lpstr>K – Nearest Neighbor Classifier – 5 level rating</vt:lpstr>
      <vt:lpstr>Decision Trees and Random Forest – 5 level rating</vt:lpstr>
      <vt:lpstr>Neural Networks – 5 level rating</vt:lpstr>
      <vt:lpstr>Models on Cleaned reviews   </vt:lpstr>
      <vt:lpstr>Model comparison – 3 level Ratings  </vt:lpstr>
      <vt:lpstr>Multinomial Logistic Regression</vt:lpstr>
      <vt:lpstr>PowerPoint Presentation</vt:lpstr>
      <vt:lpstr>PowerPoint Presentation</vt:lpstr>
      <vt:lpstr>Test Dataset &amp; pre-processing</vt:lpstr>
      <vt:lpstr>        Top frequent words</vt:lpstr>
      <vt:lpstr>Tranforming test data &amp; making predictions</vt:lpstr>
      <vt:lpstr>Kaggle Submission – 5-level ratings</vt:lpstr>
      <vt:lpstr>Kaggle F1 macro score</vt:lpstr>
      <vt:lpstr>Deployment </vt:lpstr>
      <vt:lpstr>Deployment Flow</vt:lpstr>
      <vt:lpstr>PowerPoint Presentation</vt:lpstr>
      <vt:lpstr>PowerPoint Presentation</vt:lpstr>
      <vt:lpstr>Most times you need more than 5 star service !!!</vt:lpstr>
      <vt:lpstr>Challenges </vt:lpstr>
      <vt:lpstr>Challenges contd…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LENOVO</dc:creator>
  <cp:lastModifiedBy>LENOVO</cp:lastModifiedBy>
  <cp:revision>231</cp:revision>
  <dcterms:created xsi:type="dcterms:W3CDTF">2020-11-29T12:13:57Z</dcterms:created>
  <dcterms:modified xsi:type="dcterms:W3CDTF">2021-02-02T05:58:22Z</dcterms:modified>
</cp:coreProperties>
</file>